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739" r:id="rId2"/>
    <p:sldId id="773" r:id="rId3"/>
    <p:sldId id="776" r:id="rId4"/>
    <p:sldId id="777" r:id="rId5"/>
    <p:sldId id="778" r:id="rId6"/>
    <p:sldId id="779" r:id="rId7"/>
    <p:sldId id="781" r:id="rId8"/>
    <p:sldId id="780" r:id="rId9"/>
    <p:sldId id="782" r:id="rId10"/>
    <p:sldId id="786" r:id="rId11"/>
    <p:sldId id="783" r:id="rId12"/>
    <p:sldId id="784" r:id="rId13"/>
    <p:sldId id="785" r:id="rId14"/>
    <p:sldId id="787" r:id="rId15"/>
    <p:sldId id="788" r:id="rId16"/>
    <p:sldId id="789" r:id="rId17"/>
    <p:sldId id="790" r:id="rId18"/>
    <p:sldId id="801" r:id="rId19"/>
    <p:sldId id="802" r:id="rId20"/>
    <p:sldId id="803" r:id="rId21"/>
    <p:sldId id="791" r:id="rId22"/>
    <p:sldId id="792" r:id="rId23"/>
    <p:sldId id="793" r:id="rId24"/>
    <p:sldId id="804" r:id="rId25"/>
    <p:sldId id="794" r:id="rId26"/>
    <p:sldId id="795" r:id="rId27"/>
    <p:sldId id="805" r:id="rId28"/>
    <p:sldId id="796" r:id="rId29"/>
    <p:sldId id="797" r:id="rId30"/>
    <p:sldId id="798" r:id="rId31"/>
    <p:sldId id="799" r:id="rId32"/>
    <p:sldId id="800" r:id="rId33"/>
    <p:sldId id="806" r:id="rId34"/>
    <p:sldId id="807" r:id="rId35"/>
    <p:sldId id="808" r:id="rId36"/>
    <p:sldId id="809" r:id="rId37"/>
    <p:sldId id="810" r:id="rId38"/>
    <p:sldId id="811" r:id="rId39"/>
    <p:sldId id="812" r:id="rId40"/>
    <p:sldId id="813" r:id="rId41"/>
    <p:sldId id="814" r:id="rId42"/>
    <p:sldId id="815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24" r:id="rId52"/>
    <p:sldId id="825" r:id="rId53"/>
    <p:sldId id="826" r:id="rId54"/>
    <p:sldId id="827" r:id="rId55"/>
    <p:sldId id="828" r:id="rId56"/>
    <p:sldId id="829" r:id="rId57"/>
    <p:sldId id="830" r:id="rId58"/>
    <p:sldId id="831" r:id="rId59"/>
    <p:sldId id="832" r:id="rId60"/>
    <p:sldId id="835" r:id="rId61"/>
    <p:sldId id="833" r:id="rId62"/>
    <p:sldId id="834" r:id="rId63"/>
    <p:sldId id="836" r:id="rId64"/>
    <p:sldId id="837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17A9"/>
    <a:srgbClr val="920784"/>
    <a:srgbClr val="C67A48"/>
    <a:srgbClr val="786CAE"/>
    <a:srgbClr val="6EB5AF"/>
    <a:srgbClr val="8FC320"/>
    <a:srgbClr val="33CCCC"/>
    <a:srgbClr val="B5D14F"/>
    <a:srgbClr val="EB5405"/>
    <a:srgbClr val="FFE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8058" autoAdjust="0"/>
  </p:normalViewPr>
  <p:slideViewPr>
    <p:cSldViewPr>
      <p:cViewPr varScale="1">
        <p:scale>
          <a:sx n="110" d="100"/>
          <a:sy n="110" d="100"/>
        </p:scale>
        <p:origin x="16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4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2021/9/7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96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2021/9/7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2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484784"/>
            <a:ext cx="8064500" cy="3036931"/>
          </a:xfrm>
          <a:ln w="19050" cmpd="sng">
            <a:gradFill>
              <a:gsLst>
                <a:gs pos="0">
                  <a:schemeClr val="bg1"/>
                </a:gs>
                <a:gs pos="68000">
                  <a:srgbClr val="BE2856"/>
                </a:gs>
                <a:gs pos="100000">
                  <a:srgbClr val="3D3B5F"/>
                </a:gs>
              </a:gsLst>
              <a:lin ang="4200000" scaled="0"/>
            </a:gradFill>
          </a:ln>
        </p:spPr>
        <p:txBody>
          <a:bodyPr lIns="252000" tIns="360000" rIns="180000" bIns="72000">
            <a:spAutoFit/>
          </a:bodyPr>
          <a:lstStyle>
            <a:lvl1pPr>
              <a:lnSpc>
                <a:spcPts val="2400"/>
              </a:lnSpc>
              <a:defRPr sz="2200" b="0">
                <a:solidFill>
                  <a:schemeClr val="tx1"/>
                </a:solidFill>
              </a:defRPr>
            </a:lvl1pPr>
            <a:lvl2pPr>
              <a:defRPr>
                <a:solidFill>
                  <a:srgbClr val="8FC32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5pPr>
              <a:buClr>
                <a:srgbClr val="B5D14F"/>
              </a:buClr>
              <a:buFont typeface="Wingdings" pitchFamily="2" charset="2"/>
              <a:buChar char="n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  <a:p>
            <a:pPr lvl="4"/>
            <a:endParaRPr lang="zh-TW" altLang="en-US" dirty="0"/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1196753"/>
            <a:ext cx="4680520" cy="504056"/>
          </a:xfrm>
          <a:gradFill flip="none" rotWithShape="1"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14400000" scaled="0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lIns="180000" tIns="7200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grpSp>
        <p:nvGrpSpPr>
          <p:cNvPr id="17" name="群組 16"/>
          <p:cNvGrpSpPr/>
          <p:nvPr userDrawn="1"/>
        </p:nvGrpSpPr>
        <p:grpSpPr>
          <a:xfrm>
            <a:off x="642412" y="6200929"/>
            <a:ext cx="1049268" cy="503533"/>
            <a:chOff x="899592" y="6237835"/>
            <a:chExt cx="1049268" cy="503533"/>
          </a:xfrm>
        </p:grpSpPr>
        <p:sp>
          <p:nvSpPr>
            <p:cNvPr id="18" name="弧形向右箭號 17"/>
            <p:cNvSpPr/>
            <p:nvPr/>
          </p:nvSpPr>
          <p:spPr>
            <a:xfrm rot="612716">
              <a:off x="899592" y="6237835"/>
              <a:ext cx="440592" cy="503533"/>
            </a:xfrm>
            <a:prstGeom prst="curvedRightArrow">
              <a:avLst/>
            </a:prstGeom>
            <a:gradFill>
              <a:gsLst>
                <a:gs pos="0">
                  <a:schemeClr val="bg1"/>
                </a:gs>
                <a:gs pos="50000">
                  <a:srgbClr val="BE2856"/>
                </a:gs>
                <a:gs pos="100000">
                  <a:srgbClr val="3D3B5F"/>
                </a:gs>
              </a:gsLst>
              <a:lin ang="3600000" scaled="0"/>
            </a:gra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40748" y="6304512"/>
              <a:ext cx="1008112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rgbClr val="3D3B5F"/>
                  </a:solidFill>
                </a:rPr>
                <a:t>續下頁</a:t>
              </a:r>
            </a:p>
          </p:txBody>
        </p:sp>
      </p:grpSp>
      <p:cxnSp>
        <p:nvCxnSpPr>
          <p:cNvPr id="8" name="直線單箭頭接點 7"/>
          <p:cNvCxnSpPr/>
          <p:nvPr userDrawn="1"/>
        </p:nvCxnSpPr>
        <p:spPr>
          <a:xfrm>
            <a:off x="1979712" y="6021288"/>
            <a:ext cx="360040" cy="648072"/>
          </a:xfrm>
          <a:prstGeom prst="straightConnector1">
            <a:avLst/>
          </a:prstGeom>
          <a:ln>
            <a:solidFill>
              <a:srgbClr val="BE285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2627784" y="6237312"/>
            <a:ext cx="2232248" cy="0"/>
          </a:xfrm>
          <a:prstGeom prst="line">
            <a:avLst/>
          </a:prstGeom>
          <a:ln w="38100" cmpd="sng">
            <a:solidFill>
              <a:srgbClr val="BE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292080" y="5949280"/>
            <a:ext cx="360040" cy="432048"/>
          </a:xfrm>
          <a:prstGeom prst="rect">
            <a:avLst/>
          </a:prstGeom>
          <a:solidFill>
            <a:srgbClr val="467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868144" y="5949280"/>
            <a:ext cx="360040" cy="432048"/>
          </a:xfrm>
          <a:prstGeom prst="rect">
            <a:avLst/>
          </a:prstGeom>
          <a:solidFill>
            <a:srgbClr val="8F3B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6732240" y="5605200"/>
            <a:ext cx="579124" cy="646331"/>
            <a:chOff x="6732240" y="5605200"/>
            <a:chExt cx="579124" cy="646331"/>
          </a:xfrm>
          <a:solidFill>
            <a:srgbClr val="8FC320"/>
          </a:solidFill>
        </p:grpSpPr>
        <p:sp>
          <p:nvSpPr>
            <p:cNvPr id="12" name="橢圓形圖說文字 11"/>
            <p:cNvSpPr/>
            <p:nvPr userDrawn="1"/>
          </p:nvSpPr>
          <p:spPr>
            <a:xfrm flipH="1">
              <a:off x="6732240" y="5622113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6778800" y="5605200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bg2"/>
                  </a:solidFill>
                </a:rPr>
                <a:t>回</a:t>
              </a:r>
              <a:endParaRPr lang="en-US" altLang="zh-TW" sz="2400" b="1" dirty="0">
                <a:solidFill>
                  <a:schemeClr val="bg2"/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bg2"/>
                  </a:solidFill>
                </a:rPr>
                <a:t>首頁</a:t>
              </a:r>
            </a:p>
          </p:txBody>
        </p:sp>
      </p:grpSp>
      <p:sp>
        <p:nvSpPr>
          <p:cNvPr id="20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668344" y="6021288"/>
            <a:ext cx="1249200" cy="468000"/>
          </a:xfrm>
          <a:gradFill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9"/>
          <p:cNvSpPr>
            <a:spLocks noGrp="1"/>
          </p:cNvSpPr>
          <p:nvPr>
            <p:ph type="body" sz="quarter" idx="17"/>
          </p:nvPr>
        </p:nvSpPr>
        <p:spPr>
          <a:xfrm>
            <a:off x="971600" y="3529887"/>
            <a:ext cx="8000486" cy="1143008"/>
          </a:xfrm>
          <a:noFill/>
          <a:ln w="12700" cap="rnd">
            <a:noFill/>
            <a:round/>
          </a:ln>
          <a:effectLst/>
        </p:spPr>
        <p:txBody>
          <a:bodyPr lIns="0" tIns="0" rIns="0" bIns="0" numCol="2" anchor="ctr" anchorCtr="0">
            <a:noAutofit/>
          </a:bodyPr>
          <a:lstStyle>
            <a:lvl1pPr>
              <a:lnSpc>
                <a:spcPts val="2400"/>
              </a:lnSpc>
              <a:spcBef>
                <a:spcPts val="500"/>
              </a:spcBef>
              <a:defRPr kumimoji="0" lang="zh-TW" altLang="en-US" sz="2000" b="1" u="none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+mn-cs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971600" y="2636912"/>
            <a:ext cx="7786742" cy="714380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defRPr sz="4400" b="1" u="none" cap="none" spc="0" baseline="0">
                <a:ln w="158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r>
              <a:rPr lang="zh-TW" altLang="en-US" dirty="0"/>
              <a:t>按一以輯母片文字樣式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71470" y="2344890"/>
            <a:ext cx="9000000" cy="3513002"/>
          </a:xfrm>
          <a:prstGeom prst="rect">
            <a:avLst/>
          </a:prstGeom>
          <a:noFill/>
          <a:ln w="76200">
            <a:solidFill>
              <a:srgbClr val="920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 userDrawn="1"/>
        </p:nvSpPr>
        <p:spPr>
          <a:xfrm flipV="1">
            <a:off x="755576" y="2056890"/>
            <a:ext cx="2357454" cy="288000"/>
          </a:xfrm>
          <a:prstGeom prst="rect">
            <a:avLst/>
          </a:prstGeom>
          <a:solidFill>
            <a:srgbClr val="920784"/>
          </a:solidFill>
          <a:ln w="38100">
            <a:solidFill>
              <a:srgbClr val="920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1052198" y="1557362"/>
            <a:ext cx="1800200" cy="863526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100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/>
              <a:t>按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8280000" cy="5160832"/>
          </a:xfrm>
        </p:spPr>
        <p:txBody>
          <a:bodyPr/>
          <a:lstStyle>
            <a:lvl1pPr>
              <a:defRPr>
                <a:solidFill>
                  <a:srgbClr val="920784"/>
                </a:solidFill>
              </a:defRPr>
            </a:lvl1pPr>
            <a:lvl2pPr>
              <a:defRPr kumimoji="0" lang="zh-TW" altLang="en-US" sz="2800" b="1" kern="1200" dirty="0" smtClean="0">
                <a:solidFill>
                  <a:srgbClr val="2817A9"/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lnSpc>
                <a:spcPts val="2800"/>
              </a:lnSpc>
              <a:spcAft>
                <a:spcPts val="200"/>
              </a:spcAft>
              <a:defRPr sz="2000"/>
            </a:lvl4pPr>
            <a:lvl5pPr>
              <a:lnSpc>
                <a:spcPts val="2800"/>
              </a:lnSpc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46331"/>
            <a:chOff x="8286776" y="6160557"/>
            <a:chExt cx="579124" cy="646331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92078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4343" y="6160557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</a:p>
          </p:txBody>
        </p:sp>
      </p:grpSp>
      <p:sp>
        <p:nvSpPr>
          <p:cNvPr id="8" name="標題版面配置區 21"/>
          <p:cNvSpPr>
            <a:spLocks noGrp="1"/>
          </p:cNvSpPr>
          <p:nvPr>
            <p:ph type="title"/>
          </p:nvPr>
        </p:nvSpPr>
        <p:spPr>
          <a:xfrm>
            <a:off x="422936" y="764704"/>
            <a:ext cx="8325528" cy="57606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>
                <a:solidFill>
                  <a:srgbClr val="920784"/>
                </a:solidFill>
              </a:defRPr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054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1pPr>
              <a:defRPr>
                <a:solidFill>
                  <a:srgbClr val="920784"/>
                </a:solidFill>
              </a:defRPr>
            </a:lvl1pPr>
            <a:lvl2pPr>
              <a:defRPr kumimoji="0" lang="zh-TW" altLang="en-US" sz="2800" b="1" kern="1200" dirty="0" smtClean="0">
                <a:solidFill>
                  <a:srgbClr val="2817A9"/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lnSpc>
                <a:spcPts val="2800"/>
              </a:lnSpc>
              <a:spcAft>
                <a:spcPts val="200"/>
              </a:spcAft>
              <a:defRPr sz="2000"/>
            </a:lvl4pPr>
            <a:lvl5pPr>
              <a:lnSpc>
                <a:spcPts val="2800"/>
              </a:lnSpc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8227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786CAE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100834"/>
            <a:ext cx="8280000" cy="540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>
              <a:defRPr>
                <a:solidFill>
                  <a:srgbClr val="C67A48"/>
                </a:solidFill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9" y="648000"/>
            <a:ext cx="4067993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648000"/>
            <a:ext cx="3960812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007999"/>
            <a:ext cx="4067992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1008000"/>
            <a:ext cx="3960000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268072"/>
            <a:ext cx="8064500" cy="1728880"/>
          </a:xfrm>
          <a:ln w="19050" cmpd="sng">
            <a:gradFill>
              <a:gsLst>
                <a:gs pos="0">
                  <a:schemeClr val="bg1"/>
                </a:gs>
                <a:gs pos="68000">
                  <a:srgbClr val="EB5405"/>
                </a:gs>
                <a:gs pos="100000">
                  <a:srgbClr val="EB5405"/>
                </a:gs>
              </a:gsLst>
              <a:lin ang="4200000" scaled="0"/>
            </a:gradFill>
          </a:ln>
        </p:spPr>
        <p:txBody>
          <a:bodyPr wrap="square" lIns="252000" tIns="360000" rIns="180000" bIns="72000">
            <a:noAutofit/>
          </a:bodyPr>
          <a:lstStyle>
            <a:lvl1pPr>
              <a:lnSpc>
                <a:spcPts val="2400"/>
              </a:lnSpc>
              <a:spcBef>
                <a:spcPts val="600"/>
              </a:spcBef>
              <a:defRPr sz="1800" b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987970"/>
            <a:ext cx="4383998" cy="488201"/>
          </a:xfrm>
          <a:gradFill flip="none" rotWithShape="1">
            <a:gsLst>
              <a:gs pos="0">
                <a:schemeClr val="bg1"/>
              </a:gs>
              <a:gs pos="50000">
                <a:srgbClr val="EB5405"/>
              </a:gs>
              <a:gs pos="100000">
                <a:schemeClr val="accent6"/>
              </a:gs>
            </a:gsLst>
            <a:lin ang="14400000" scaled="0"/>
            <a:tileRect/>
          </a:gra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wrap="none" lIns="180000" tIns="72000" rIns="540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  <a:endParaRPr kumimoji="0" lang="en-US" altLang="zh-TW" dirty="0"/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6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94" r:id="rId3"/>
    <p:sldLayoutId id="2147483693" r:id="rId4"/>
    <p:sldLayoutId id="2147483682" r:id="rId5"/>
    <p:sldLayoutId id="2147483677" r:id="rId6"/>
    <p:sldLayoutId id="2147483691" r:id="rId7"/>
    <p:sldLayoutId id="2147483692" r:id="rId8"/>
    <p:sldLayoutId id="2147483684" r:id="rId9"/>
    <p:sldLayoutId id="2147483690" r:id="rId10"/>
  </p:sldLayoutIdLs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ct val="1000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800" b="1" kern="1200">
          <a:solidFill>
            <a:srgbClr val="8FC320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AE2A7F"/>
        </a:buClr>
        <a:buSzPct val="90000"/>
        <a:buFontTx/>
        <a:buNone/>
        <a:defRPr kumimoji="0" sz="2500" b="1" u="dottedHeavy" kern="1200" baseline="0">
          <a:solidFill>
            <a:srgbClr val="C67A48"/>
          </a:solidFill>
          <a:latin typeface="+mj-ea"/>
          <a:ea typeface="+mj-ea"/>
          <a:cs typeface="+mn-cs"/>
        </a:defRPr>
      </a:lvl3pPr>
      <a:lvl4pPr marL="0" indent="-288000" algn="l" rtl="0" eaLnBrk="1" latinLnBrk="0" hangingPunct="1">
        <a:lnSpc>
          <a:spcPts val="2800"/>
        </a:lnSpc>
        <a:spcBef>
          <a:spcPts val="800"/>
        </a:spcBef>
        <a:spcAft>
          <a:spcPts val="0"/>
        </a:spcAft>
        <a:buClr>
          <a:srgbClr val="AE2A7F"/>
        </a:buClr>
        <a:buSzPct val="90000"/>
        <a:buFontTx/>
        <a:buNone/>
        <a:defRPr kumimoji="0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360000" marR="0" indent="-342900" algn="l" defTabSz="914400" rtl="0" eaLnBrk="1" fontAlgn="auto" latinLnBrk="0" hangingPunct="1">
        <a:lnSpc>
          <a:spcPts val="2800"/>
        </a:lnSpc>
        <a:spcBef>
          <a:spcPts val="600"/>
        </a:spcBef>
        <a:spcAft>
          <a:spcPts val="0"/>
        </a:spcAft>
        <a:buClrTx/>
        <a:buSzPct val="100000"/>
        <a:buFont typeface="+mj-lt"/>
        <a:buAutoNum type="arabicPeriod"/>
        <a:tabLst/>
        <a:defRPr kumimoji="0" sz="1800" b="0" kern="1200">
          <a:solidFill>
            <a:schemeClr val="tx1"/>
          </a:solidFill>
          <a:latin typeface="+mj-ea"/>
          <a:ea typeface="+mj-ea"/>
          <a:cs typeface="+mn-cs"/>
        </a:defRPr>
      </a:lvl5pPr>
      <a:lvl6pPr marL="360000" indent="-342000" algn="l" rtl="0" eaLnBrk="1" latinLnBrk="0" hangingPunct="1">
        <a:lnSpc>
          <a:spcPct val="100000"/>
        </a:lnSpc>
        <a:spcBef>
          <a:spcPts val="600"/>
        </a:spcBef>
        <a:buClr>
          <a:srgbClr val="C67A48"/>
        </a:buClr>
        <a:buFont typeface="Wingdings" pitchFamily="2" charset="2"/>
        <a:buChar char="n"/>
        <a:defRPr kumimoji="0" sz="18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21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如圖</a:t>
            </a:r>
            <a:r>
              <a:rPr lang="en-US" altLang="zh-TW" dirty="0"/>
              <a:t>7-6(a) </a:t>
            </a:r>
            <a:r>
              <a:rPr lang="zh-TW" altLang="en-US" dirty="0"/>
              <a:t>所示串列式八位七段顯示模組，內部使用如圖</a:t>
            </a:r>
            <a:r>
              <a:rPr lang="en-US" altLang="zh-TW" dirty="0"/>
              <a:t>7-6(b) </a:t>
            </a:r>
            <a:r>
              <a:rPr lang="zh-TW" altLang="en-US" dirty="0"/>
              <a:t>所示</a:t>
            </a:r>
            <a:r>
              <a:rPr lang="en-US" altLang="zh-TW" dirty="0"/>
              <a:t>MAX7219IC</a:t>
            </a:r>
            <a:r>
              <a:rPr lang="zh-TW" altLang="en-US" dirty="0"/>
              <a:t>，是一個傳輸速率</a:t>
            </a:r>
            <a:r>
              <a:rPr lang="en-US" altLang="zh-TW" dirty="0"/>
              <a:t>10MHz </a:t>
            </a:r>
            <a:r>
              <a:rPr lang="zh-TW" altLang="en-US" dirty="0"/>
              <a:t>的串列周邊介面（</a:t>
            </a:r>
            <a:r>
              <a:rPr lang="en-US" altLang="zh-TW" dirty="0"/>
              <a:t>Serial Peripheral Interface</a:t>
            </a:r>
            <a:r>
              <a:rPr lang="zh-TW" altLang="en-US" dirty="0"/>
              <a:t>，簡記</a:t>
            </a:r>
            <a:r>
              <a:rPr lang="en-US" altLang="zh-TW" dirty="0"/>
              <a:t>SPI</a:t>
            </a:r>
            <a:r>
              <a:rPr lang="zh-TW" altLang="en-US" dirty="0"/>
              <a:t>）驅動</a:t>
            </a:r>
            <a:r>
              <a:rPr lang="en-US" altLang="zh-TW" dirty="0"/>
              <a:t>IC</a:t>
            </a:r>
            <a:r>
              <a:rPr lang="zh-TW" altLang="en-US" dirty="0"/>
              <a:t>，可以驅動</a:t>
            </a:r>
            <a:r>
              <a:rPr lang="zh-TW" altLang="en-US" b="1" dirty="0"/>
              <a:t>八個共陰極七段顯示器</a:t>
            </a:r>
            <a:r>
              <a:rPr lang="zh-TW" altLang="en-US" dirty="0"/>
              <a:t>，或是一個</a:t>
            </a:r>
            <a:r>
              <a:rPr lang="zh-TW" altLang="en-US" b="1" dirty="0"/>
              <a:t>共陰極</a:t>
            </a:r>
            <a:r>
              <a:rPr lang="en-US" altLang="zh-TW" b="1" dirty="0"/>
              <a:t>8X8 </a:t>
            </a:r>
            <a:r>
              <a:rPr lang="zh-TW" altLang="en-US" b="1" dirty="0"/>
              <a:t>點矩陣</a:t>
            </a:r>
            <a:r>
              <a:rPr lang="en-US" altLang="zh-TW" b="1" dirty="0"/>
              <a:t>LED </a:t>
            </a:r>
            <a:r>
              <a:rPr lang="zh-TW" altLang="en-US" b="1" dirty="0"/>
              <a:t>顯示器</a:t>
            </a:r>
            <a:r>
              <a:rPr lang="zh-TW" altLang="en-US" dirty="0"/>
              <a:t>。</a:t>
            </a:r>
            <a:r>
              <a:rPr lang="en-US" altLang="zh-TW" dirty="0"/>
              <a:t>MAX7219 </a:t>
            </a:r>
            <a:r>
              <a:rPr lang="zh-TW" altLang="en-US" dirty="0"/>
              <a:t>的</a:t>
            </a:r>
            <a:r>
              <a:rPr lang="en-US" altLang="zh-TW" dirty="0"/>
              <a:t>DIG0~DIG7 </a:t>
            </a:r>
            <a:r>
              <a:rPr lang="zh-TW" altLang="en-US" dirty="0"/>
              <a:t>腳位依序分別控制一位七段顯示器的電流迴路</a:t>
            </a:r>
            <a:r>
              <a:rPr lang="en-US" altLang="zh-TW" dirty="0"/>
              <a:t>COM</a:t>
            </a:r>
            <a:r>
              <a:rPr lang="zh-TW" altLang="en-US" dirty="0"/>
              <a:t>腳，八位七段顯示器由右而左依序為</a:t>
            </a:r>
            <a:r>
              <a:rPr lang="en-US" altLang="zh-TW" dirty="0"/>
              <a:t>DIG0</a:t>
            </a:r>
            <a:r>
              <a:rPr lang="zh-TW" altLang="en-US" dirty="0"/>
              <a:t>、</a:t>
            </a:r>
            <a:r>
              <a:rPr lang="en-US" altLang="zh-TW" dirty="0"/>
              <a:t>DIG1</a:t>
            </a:r>
            <a:r>
              <a:rPr lang="zh-TW" altLang="en-US" dirty="0"/>
              <a:t>、</a:t>
            </a:r>
            <a:r>
              <a:rPr lang="en-US" altLang="zh-TW" dirty="0"/>
              <a:t>DIG2</a:t>
            </a:r>
            <a:r>
              <a:rPr lang="zh-TW" altLang="en-US" dirty="0"/>
              <a:t>、</a:t>
            </a:r>
            <a:r>
              <a:rPr lang="en-US" altLang="zh-TW" dirty="0"/>
              <a:t>DIG3</a:t>
            </a:r>
            <a:r>
              <a:rPr lang="zh-TW" altLang="en-US" dirty="0"/>
              <a:t>、</a:t>
            </a:r>
            <a:r>
              <a:rPr lang="en-US" altLang="zh-TW" dirty="0"/>
              <a:t>DIG4</a:t>
            </a:r>
            <a:r>
              <a:rPr lang="zh-TW" altLang="en-US" dirty="0"/>
              <a:t>、</a:t>
            </a:r>
            <a:r>
              <a:rPr lang="en-US" altLang="zh-TW" dirty="0"/>
              <a:t>DIG5</a:t>
            </a:r>
            <a:r>
              <a:rPr lang="zh-TW" altLang="en-US" dirty="0"/>
              <a:t>、</a:t>
            </a:r>
            <a:r>
              <a:rPr lang="en-US" altLang="zh-TW" dirty="0"/>
              <a:t>DIG6 </a:t>
            </a:r>
            <a:r>
              <a:rPr lang="zh-TW" altLang="en-US" dirty="0"/>
              <a:t>及</a:t>
            </a:r>
            <a:r>
              <a:rPr lang="en-US" altLang="zh-TW" dirty="0"/>
              <a:t>DIG7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r>
              <a:rPr lang="en-US" altLang="zh-TW" dirty="0"/>
              <a:t>MAX7219 </a:t>
            </a:r>
            <a:r>
              <a:rPr lang="zh-TW" altLang="en-US" dirty="0"/>
              <a:t>的</a:t>
            </a:r>
            <a:r>
              <a:rPr lang="en-US" altLang="zh-TW" dirty="0"/>
              <a:t>SEG DP</a:t>
            </a:r>
            <a:r>
              <a:rPr lang="zh-TW" altLang="en-US" dirty="0"/>
              <a:t>、</a:t>
            </a:r>
            <a:r>
              <a:rPr lang="en-US" altLang="zh-TW" dirty="0"/>
              <a:t>SEG A</a:t>
            </a:r>
            <a:r>
              <a:rPr lang="zh-TW" altLang="en-US" dirty="0"/>
              <a:t>、</a:t>
            </a:r>
            <a:r>
              <a:rPr lang="en-US" altLang="zh-TW" dirty="0"/>
              <a:t>SEG B</a:t>
            </a:r>
            <a:r>
              <a:rPr lang="zh-TW" altLang="en-US" dirty="0"/>
              <a:t>、</a:t>
            </a:r>
            <a:r>
              <a:rPr lang="en-US" altLang="zh-TW" dirty="0"/>
              <a:t>SEG C</a:t>
            </a:r>
            <a:r>
              <a:rPr lang="zh-TW" altLang="en-US" dirty="0"/>
              <a:t>、</a:t>
            </a:r>
            <a:r>
              <a:rPr lang="en-US" altLang="zh-TW" dirty="0"/>
              <a:t>SEG D</a:t>
            </a:r>
            <a:r>
              <a:rPr lang="zh-TW" altLang="en-US" dirty="0"/>
              <a:t>、</a:t>
            </a:r>
            <a:r>
              <a:rPr lang="en-US" altLang="zh-TW" dirty="0"/>
              <a:t>SEGE</a:t>
            </a:r>
            <a:r>
              <a:rPr lang="zh-TW" altLang="en-US" dirty="0"/>
              <a:t>、</a:t>
            </a:r>
            <a:r>
              <a:rPr lang="en-US" altLang="zh-TW" dirty="0"/>
              <a:t>SEG F</a:t>
            </a:r>
            <a:r>
              <a:rPr lang="zh-TW" altLang="en-US" dirty="0"/>
              <a:t>、</a:t>
            </a:r>
            <a:r>
              <a:rPr lang="en-US" altLang="zh-TW" dirty="0"/>
              <a:t>SEG G </a:t>
            </a:r>
            <a:r>
              <a:rPr lang="zh-TW" altLang="en-US" dirty="0"/>
              <a:t>則依序分別連接在七段顯示器的小數點</a:t>
            </a:r>
            <a:r>
              <a:rPr lang="en-US" altLang="zh-TW" dirty="0"/>
              <a:t>p </a:t>
            </a:r>
            <a:r>
              <a:rPr lang="zh-TW" altLang="en-US" dirty="0"/>
              <a:t>及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、</a:t>
            </a:r>
            <a:r>
              <a:rPr lang="en-US" altLang="zh-TW" dirty="0"/>
              <a:t>f</a:t>
            </a:r>
            <a:r>
              <a:rPr lang="zh-TW" altLang="en-US" dirty="0"/>
              <a:t>、</a:t>
            </a:r>
            <a:r>
              <a:rPr lang="en-US" altLang="zh-TW" dirty="0"/>
              <a:t>g</a:t>
            </a:r>
            <a:r>
              <a:rPr lang="zh-TW" altLang="en-US" dirty="0"/>
              <a:t>各段，其中</a:t>
            </a:r>
            <a:r>
              <a:rPr lang="en-US" altLang="zh-TW" dirty="0"/>
              <a:t>SEG DP </a:t>
            </a:r>
            <a:r>
              <a:rPr lang="zh-TW" altLang="en-US" dirty="0"/>
              <a:t>為</a:t>
            </a:r>
            <a:r>
              <a:rPr lang="en-US" altLang="zh-TW" dirty="0"/>
              <a:t>MSB </a:t>
            </a:r>
            <a:r>
              <a:rPr lang="zh-TW" altLang="en-US" dirty="0"/>
              <a:t>位元，</a:t>
            </a:r>
            <a:r>
              <a:rPr lang="en-US" altLang="zh-TW" dirty="0"/>
              <a:t>SEG G </a:t>
            </a:r>
            <a:r>
              <a:rPr lang="zh-TW" altLang="en-US" dirty="0"/>
              <a:t>為</a:t>
            </a:r>
            <a:r>
              <a:rPr lang="en-US" altLang="zh-TW" dirty="0"/>
              <a:t>LSB </a:t>
            </a:r>
            <a:r>
              <a:rPr lang="zh-TW" altLang="en-US" dirty="0"/>
              <a:t>位元。</a:t>
            </a:r>
            <a:r>
              <a:rPr lang="zh-TW" altLang="en-US" b="1" dirty="0"/>
              <a:t>當</a:t>
            </a:r>
            <a:r>
              <a:rPr lang="en-US" altLang="zh-TW" b="1" dirty="0"/>
              <a:t>DIG </a:t>
            </a:r>
            <a:r>
              <a:rPr lang="zh-TW" altLang="en-US" b="1" dirty="0"/>
              <a:t>為低電位且</a:t>
            </a:r>
            <a:r>
              <a:rPr lang="en-US" altLang="zh-TW" b="1" dirty="0"/>
              <a:t>SEG</a:t>
            </a:r>
            <a:r>
              <a:rPr lang="zh-TW" altLang="en-US" b="1" dirty="0"/>
              <a:t>為高電位時，所對應七段顯示器位數的該段即會點亮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7-3 </a:t>
            </a:r>
            <a:r>
              <a:rPr lang="zh-TW" altLang="en-US" dirty="0"/>
              <a:t>串列式八位七段顯示模組</a:t>
            </a:r>
          </a:p>
        </p:txBody>
      </p:sp>
    </p:spTree>
    <p:extLst>
      <p:ext uri="{BB962C8B-B14F-4D97-AF65-F5344CB8AC3E}">
        <p14:creationId xmlns:p14="http://schemas.microsoft.com/office/powerpoint/2010/main" val="324279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7124848" cy="354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7-3-1 MAX7219 </a:t>
            </a:r>
            <a:r>
              <a:rPr lang="zh-TW" altLang="en-US" dirty="0"/>
              <a:t>介面</a:t>
            </a:r>
            <a:r>
              <a:rPr lang="en-US" altLang="zh-TW" dirty="0"/>
              <a:t>IC</a:t>
            </a:r>
            <a:endParaRPr lang="zh-TW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416824" cy="541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1. MAX7219 </a:t>
            </a:r>
            <a:r>
              <a:rPr lang="zh-TW" altLang="en-US" dirty="0"/>
              <a:t>串列資料格式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en-US" altLang="zh-TW" dirty="0"/>
              <a:t>2. MAX7219 </a:t>
            </a:r>
            <a:r>
              <a:rPr lang="zh-TW" altLang="en-US" dirty="0"/>
              <a:t>暫存器位址對映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8137351" cy="109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2" y="3068960"/>
            <a:ext cx="8162287" cy="314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786347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3. </a:t>
            </a:r>
            <a:r>
              <a:rPr lang="zh-TW" altLang="en-US" dirty="0"/>
              <a:t>暫存器功能說明</a:t>
            </a:r>
          </a:p>
          <a:p>
            <a:pPr lvl="3"/>
            <a:r>
              <a:rPr lang="en-US" altLang="zh-TW" b="1" dirty="0"/>
              <a:t>(1) </a:t>
            </a:r>
            <a:r>
              <a:rPr lang="zh-TW" altLang="en-US" b="1" dirty="0"/>
              <a:t>不工作（</a:t>
            </a:r>
            <a:r>
              <a:rPr lang="en-US" altLang="zh-TW" b="1" dirty="0"/>
              <a:t>No-Op</a:t>
            </a:r>
            <a:r>
              <a:rPr lang="zh-TW" altLang="en-US" b="1" dirty="0"/>
              <a:t>）</a:t>
            </a:r>
          </a:p>
          <a:p>
            <a:pPr lvl="3"/>
            <a:r>
              <a:rPr lang="zh-TW" altLang="en-US" dirty="0"/>
              <a:t>不工作（</a:t>
            </a:r>
            <a:r>
              <a:rPr lang="en-US" altLang="zh-TW" dirty="0"/>
              <a:t>No-Op</a:t>
            </a:r>
            <a:r>
              <a:rPr lang="zh-TW" altLang="en-US" dirty="0"/>
              <a:t>）暫存器位址為</a:t>
            </a:r>
            <a:r>
              <a:rPr lang="en-US" altLang="zh-TW" dirty="0"/>
              <a:t>0x00</a:t>
            </a:r>
            <a:r>
              <a:rPr lang="zh-TW" altLang="en-US" dirty="0"/>
              <a:t>，當有多個</a:t>
            </a:r>
            <a:r>
              <a:rPr lang="en-US" altLang="zh-TW" dirty="0"/>
              <a:t>MAX7219 </a:t>
            </a:r>
            <a:r>
              <a:rPr lang="zh-TW" altLang="en-US" dirty="0"/>
              <a:t>串接使用時，可以將所有</a:t>
            </a:r>
            <a:r>
              <a:rPr lang="en-US" altLang="zh-TW" dirty="0"/>
              <a:t>MAX7219 </a:t>
            </a:r>
            <a:r>
              <a:rPr lang="zh-TW" altLang="en-US" dirty="0"/>
              <a:t>的</a:t>
            </a:r>
            <a:r>
              <a:rPr lang="en-US" altLang="zh-TW" dirty="0"/>
              <a:t>LOAD </a:t>
            </a:r>
            <a:r>
              <a:rPr lang="zh-TW" altLang="en-US" dirty="0"/>
              <a:t>腳連接在一起，再將相鄰的</a:t>
            </a:r>
            <a:r>
              <a:rPr lang="en-US" altLang="zh-TW" dirty="0"/>
              <a:t>DOUT </a:t>
            </a:r>
            <a:r>
              <a:rPr lang="zh-TW" altLang="en-US" dirty="0"/>
              <a:t>與</a:t>
            </a:r>
            <a:r>
              <a:rPr lang="en-US" altLang="zh-TW" dirty="0"/>
              <a:t>DIN </a:t>
            </a:r>
            <a:r>
              <a:rPr lang="zh-TW" altLang="en-US" dirty="0"/>
              <a:t>連接在一起。</a:t>
            </a:r>
            <a:endParaRPr lang="en-US" altLang="zh-TW" dirty="0"/>
          </a:p>
          <a:p>
            <a:pPr lvl="3"/>
            <a:r>
              <a:rPr lang="en-US" altLang="zh-TW" b="1" dirty="0"/>
              <a:t>(2) </a:t>
            </a:r>
            <a:r>
              <a:rPr lang="zh-TW" altLang="en-US" b="1" dirty="0"/>
              <a:t>解碼模式（</a:t>
            </a:r>
            <a:r>
              <a:rPr lang="en-US" altLang="zh-TW" b="1" dirty="0"/>
              <a:t>Decode Mode</a:t>
            </a:r>
            <a:r>
              <a:rPr lang="zh-TW" altLang="en-US" b="1" dirty="0"/>
              <a:t>）</a:t>
            </a:r>
          </a:p>
          <a:p>
            <a:pPr lvl="3"/>
            <a:r>
              <a:rPr lang="zh-TW" altLang="en-US" dirty="0"/>
              <a:t>如表</a:t>
            </a:r>
            <a:r>
              <a:rPr lang="en-US" altLang="zh-TW" dirty="0"/>
              <a:t>7-6 </a:t>
            </a:r>
            <a:r>
              <a:rPr lang="zh-TW" altLang="en-US" dirty="0"/>
              <a:t>所示解碼模式（</a:t>
            </a:r>
            <a:r>
              <a:rPr lang="en-US" altLang="zh-TW" dirty="0"/>
              <a:t>Decode Mode</a:t>
            </a:r>
            <a:r>
              <a:rPr lang="zh-TW" altLang="en-US" dirty="0"/>
              <a:t>）暫存器，位址為</a:t>
            </a:r>
            <a:r>
              <a:rPr lang="en-US" altLang="zh-TW" dirty="0"/>
              <a:t>0x09</a:t>
            </a:r>
            <a:r>
              <a:rPr lang="zh-TW" altLang="en-US" dirty="0"/>
              <a:t>，可以設定為</a:t>
            </a:r>
            <a:r>
              <a:rPr lang="en-US" altLang="zh-TW" b="1" dirty="0"/>
              <a:t>BCD</a:t>
            </a:r>
            <a:r>
              <a:rPr lang="zh-TW" altLang="en-US" b="1" dirty="0"/>
              <a:t>解碼模式</a:t>
            </a:r>
            <a:r>
              <a:rPr lang="zh-TW" altLang="en-US" dirty="0"/>
              <a:t>（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、</a:t>
            </a:r>
            <a:r>
              <a:rPr lang="en-US" altLang="zh-TW" dirty="0"/>
              <a:t>H</a:t>
            </a:r>
            <a:r>
              <a:rPr lang="zh-TW" altLang="en-US" dirty="0"/>
              <a:t>、</a:t>
            </a:r>
            <a:r>
              <a:rPr lang="en-US" altLang="zh-TW" dirty="0"/>
              <a:t>L</a:t>
            </a:r>
            <a:r>
              <a:rPr lang="zh-TW" altLang="en-US" dirty="0"/>
              <a:t>、</a:t>
            </a:r>
            <a:r>
              <a:rPr lang="en-US" altLang="zh-TW" dirty="0"/>
              <a:t>P </a:t>
            </a:r>
            <a:r>
              <a:rPr lang="zh-TW" altLang="en-US" dirty="0"/>
              <a:t>和）或是</a:t>
            </a:r>
            <a:r>
              <a:rPr lang="zh-TW" altLang="en-US" b="1" dirty="0"/>
              <a:t>不解碼模式</a:t>
            </a:r>
            <a:r>
              <a:rPr lang="zh-TW" altLang="en-US" dirty="0"/>
              <a:t>，當位元值為</a:t>
            </a:r>
            <a:r>
              <a:rPr lang="en-US" altLang="zh-TW" dirty="0"/>
              <a:t>1 </a:t>
            </a:r>
            <a:r>
              <a:rPr lang="zh-TW" altLang="en-US" dirty="0"/>
              <a:t>時，</a:t>
            </a:r>
            <a:r>
              <a:rPr lang="zh-TW" altLang="en-US" b="1" dirty="0"/>
              <a:t>選擇</a:t>
            </a:r>
            <a:r>
              <a:rPr lang="en-US" altLang="zh-TW" b="1" dirty="0"/>
              <a:t>BCD </a:t>
            </a:r>
            <a:r>
              <a:rPr lang="zh-TW" altLang="en-US" b="1" dirty="0"/>
              <a:t>解碼模式，當位元值為</a:t>
            </a:r>
            <a:r>
              <a:rPr lang="en-US" altLang="zh-TW" b="1" dirty="0"/>
              <a:t>0 </a:t>
            </a:r>
            <a:r>
              <a:rPr lang="zh-TW" altLang="en-US" b="1" dirty="0"/>
              <a:t>時，選擇不解碼</a:t>
            </a:r>
            <a:r>
              <a:rPr lang="zh-TW" altLang="en-US" dirty="0"/>
              <a:t>。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09120"/>
            <a:ext cx="7164288" cy="216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如表</a:t>
            </a:r>
            <a:r>
              <a:rPr lang="en-US" altLang="zh-TW" dirty="0"/>
              <a:t>7-7 </a:t>
            </a:r>
            <a:r>
              <a:rPr lang="zh-TW" altLang="en-US" dirty="0"/>
              <a:t>所示</a:t>
            </a:r>
            <a:r>
              <a:rPr lang="en-US" altLang="zh-TW" dirty="0"/>
              <a:t>BCD </a:t>
            </a:r>
            <a:r>
              <a:rPr lang="zh-TW" altLang="en-US" dirty="0"/>
              <a:t>解碼（</a:t>
            </a:r>
            <a:r>
              <a:rPr lang="en-US" altLang="zh-TW" dirty="0"/>
              <a:t>Code B</a:t>
            </a:r>
            <a:r>
              <a:rPr lang="zh-TW" altLang="en-US" dirty="0"/>
              <a:t>）字型表，當選擇</a:t>
            </a:r>
            <a:r>
              <a:rPr lang="en-US" altLang="zh-TW" dirty="0"/>
              <a:t>BCD </a:t>
            </a:r>
            <a:r>
              <a:rPr lang="zh-TW" altLang="en-US" dirty="0"/>
              <a:t>解碼模式時，</a:t>
            </a:r>
            <a:r>
              <a:rPr lang="zh-TW" altLang="en-US" b="1" dirty="0"/>
              <a:t>只使用資料暫存器</a:t>
            </a:r>
            <a:r>
              <a:rPr lang="en-US" altLang="zh-TW" b="1" dirty="0"/>
              <a:t>D3~D0 </a:t>
            </a:r>
            <a:r>
              <a:rPr lang="zh-TW" altLang="en-US" b="1" dirty="0"/>
              <a:t>四位元來解碼</a:t>
            </a:r>
            <a:r>
              <a:rPr lang="zh-TW" altLang="en-US" dirty="0"/>
              <a:t>，不考慮</a:t>
            </a:r>
            <a:r>
              <a:rPr lang="en-US" altLang="zh-TW" dirty="0"/>
              <a:t>D6~D4 </a:t>
            </a:r>
            <a:r>
              <a:rPr lang="zh-TW" altLang="en-US" dirty="0"/>
              <a:t>位元。</a:t>
            </a:r>
            <a:r>
              <a:rPr lang="en-US" altLang="zh-TW" dirty="0"/>
              <a:t>D7 </a:t>
            </a:r>
            <a:r>
              <a:rPr lang="zh-TW" altLang="en-US" dirty="0"/>
              <a:t>位元與解碼無關，其功能在控制七段顯示器的小數點</a:t>
            </a:r>
            <a:r>
              <a:rPr lang="en-US" altLang="zh-TW" dirty="0"/>
              <a:t>DP </a:t>
            </a:r>
            <a:r>
              <a:rPr lang="zh-TW" altLang="en-US" dirty="0"/>
              <a:t>顯示與否，當</a:t>
            </a:r>
            <a:r>
              <a:rPr lang="en-US" altLang="zh-TW" dirty="0"/>
              <a:t>D=1 </a:t>
            </a:r>
            <a:r>
              <a:rPr lang="zh-TW" altLang="en-US" dirty="0"/>
              <a:t>時，</a:t>
            </a:r>
            <a:r>
              <a:rPr lang="en-US" altLang="zh-TW" dirty="0"/>
              <a:t>DP=1 </a:t>
            </a:r>
            <a:r>
              <a:rPr lang="zh-TW" altLang="en-US" dirty="0"/>
              <a:t>則顯示小數點，當</a:t>
            </a:r>
            <a:r>
              <a:rPr lang="en-US" altLang="zh-TW" dirty="0"/>
              <a:t>D7=0 </a:t>
            </a:r>
            <a:r>
              <a:rPr lang="zh-TW" altLang="en-US" dirty="0"/>
              <a:t>時，</a:t>
            </a:r>
            <a:r>
              <a:rPr lang="en-US" altLang="zh-TW" dirty="0"/>
              <a:t>DP=0 </a:t>
            </a:r>
            <a:r>
              <a:rPr lang="zh-TW" altLang="en-US" dirty="0"/>
              <a:t>則不顯示小數點。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76872"/>
            <a:ext cx="5400600" cy="435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zh-TW" b="1" dirty="0"/>
              <a:t>(3) </a:t>
            </a:r>
            <a:r>
              <a:rPr lang="zh-TW" altLang="en-US" b="1" dirty="0"/>
              <a:t>關閉模式（</a:t>
            </a:r>
            <a:r>
              <a:rPr lang="en-US" altLang="zh-TW" b="1" dirty="0"/>
              <a:t>Shutdown</a:t>
            </a:r>
            <a:r>
              <a:rPr lang="zh-TW" altLang="en-US" b="1" dirty="0"/>
              <a:t>）</a:t>
            </a:r>
            <a:endParaRPr lang="en-US" altLang="zh-TW" b="1" dirty="0"/>
          </a:p>
          <a:p>
            <a:pPr lvl="3"/>
            <a:r>
              <a:rPr lang="zh-TW" altLang="en-US" dirty="0"/>
              <a:t>在關閉模式下的所有段輸出為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r>
              <a:rPr lang="zh-TW" altLang="en-US" b="1" dirty="0"/>
              <a:t>所有數字驅動輸出為</a:t>
            </a:r>
            <a:r>
              <a:rPr lang="en-US" altLang="zh-TW" b="1" dirty="0"/>
              <a:t>+5V</a:t>
            </a:r>
            <a:r>
              <a:rPr lang="zh-TW" altLang="en-US" dirty="0"/>
              <a:t>，因此所有顯示器皆不亮。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en-US" altLang="zh-TW" b="1" dirty="0"/>
              <a:t>(4) </a:t>
            </a:r>
            <a:r>
              <a:rPr lang="zh-TW" altLang="en-US" b="1" dirty="0"/>
              <a:t>亮度控制（</a:t>
            </a:r>
            <a:r>
              <a:rPr lang="en-US" altLang="zh-TW" b="1" dirty="0"/>
              <a:t>Intensity</a:t>
            </a:r>
            <a:r>
              <a:rPr lang="zh-TW" altLang="en-US" b="1" dirty="0"/>
              <a:t>）</a:t>
            </a:r>
          </a:p>
          <a:p>
            <a:pPr lvl="3"/>
            <a:r>
              <a:rPr lang="en-US" altLang="zh-TW" dirty="0"/>
              <a:t>MAX7219 </a:t>
            </a:r>
            <a:r>
              <a:rPr lang="zh-TW" altLang="en-US" dirty="0"/>
              <a:t>利用連接於</a:t>
            </a:r>
            <a:r>
              <a:rPr lang="en-US" altLang="zh-TW" dirty="0"/>
              <a:t>V+</a:t>
            </a:r>
            <a:r>
              <a:rPr lang="zh-TW" altLang="en-US" dirty="0"/>
              <a:t>及</a:t>
            </a:r>
            <a:r>
              <a:rPr lang="en-US" altLang="zh-TW" dirty="0"/>
              <a:t>ISET </a:t>
            </a:r>
            <a:r>
              <a:rPr lang="zh-TW" altLang="en-US" dirty="0"/>
              <a:t>接腳間的電阻</a:t>
            </a:r>
            <a:r>
              <a:rPr lang="en-US" altLang="zh-TW" dirty="0"/>
              <a:t>RSET </a:t>
            </a:r>
            <a:r>
              <a:rPr lang="zh-TW" altLang="en-US" dirty="0"/>
              <a:t>來</a:t>
            </a:r>
            <a:r>
              <a:rPr lang="zh-TW" altLang="en-US" b="1" dirty="0"/>
              <a:t>設定最大顯示亮度</a:t>
            </a:r>
            <a:r>
              <a:rPr lang="zh-TW" altLang="en-US" dirty="0"/>
              <a:t>，電阻最小值為</a:t>
            </a:r>
            <a:r>
              <a:rPr lang="en-US" altLang="zh-TW" dirty="0"/>
              <a:t>9.53k</a:t>
            </a:r>
            <a:r>
              <a:rPr lang="zh-TW" altLang="en-US" dirty="0"/>
              <a:t>（一般使用</a:t>
            </a:r>
            <a:r>
              <a:rPr lang="en-US" altLang="zh-TW" dirty="0"/>
              <a:t>10k</a:t>
            </a:r>
            <a:r>
              <a:rPr lang="zh-TW" altLang="en-US" dirty="0"/>
              <a:t>），所設定的最大段電流為</a:t>
            </a:r>
            <a:r>
              <a:rPr lang="en-US" altLang="zh-TW" dirty="0"/>
              <a:t>ISEG=40mA</a:t>
            </a:r>
            <a:r>
              <a:rPr lang="zh-TW" altLang="en-US" dirty="0"/>
              <a:t>。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8074868" cy="1417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42230"/>
            <a:ext cx="7030425" cy="571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879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zh-TW" b="1" dirty="0"/>
              <a:t>(5) </a:t>
            </a:r>
            <a:r>
              <a:rPr lang="zh-TW" altLang="en-US" b="1" dirty="0"/>
              <a:t>掃描限制（</a:t>
            </a:r>
            <a:r>
              <a:rPr lang="en-US" altLang="zh-TW" b="1" dirty="0"/>
              <a:t>Scan Limit</a:t>
            </a:r>
            <a:r>
              <a:rPr lang="zh-TW" altLang="en-US" b="1" dirty="0"/>
              <a:t>）</a:t>
            </a:r>
          </a:p>
          <a:p>
            <a:pPr lvl="3"/>
            <a:r>
              <a:rPr lang="zh-TW" altLang="en-US" dirty="0"/>
              <a:t>如表</a:t>
            </a:r>
            <a:r>
              <a:rPr lang="en-US" altLang="zh-TW" dirty="0"/>
              <a:t>7-10 </a:t>
            </a:r>
            <a:r>
              <a:rPr lang="zh-TW" altLang="en-US" dirty="0"/>
              <a:t>所示掃描限制（</a:t>
            </a:r>
            <a:r>
              <a:rPr lang="en-US" altLang="zh-TW" dirty="0"/>
              <a:t>Scan Limit</a:t>
            </a:r>
            <a:r>
              <a:rPr lang="zh-TW" altLang="en-US" dirty="0"/>
              <a:t>）暫存器，位址為</a:t>
            </a:r>
            <a:r>
              <a:rPr lang="en-US" altLang="zh-TW" dirty="0"/>
              <a:t>0x0B</a:t>
            </a:r>
            <a:r>
              <a:rPr lang="zh-TW" altLang="en-US" dirty="0"/>
              <a:t>，是用來</a:t>
            </a:r>
            <a:r>
              <a:rPr lang="zh-TW" altLang="en-US" b="1" dirty="0"/>
              <a:t>設定掃描顯示器的位數</a:t>
            </a:r>
            <a:r>
              <a:rPr lang="zh-TW" altLang="en-US" dirty="0"/>
              <a:t>，從</a:t>
            </a:r>
            <a:r>
              <a:rPr lang="en-US" altLang="zh-TW" dirty="0"/>
              <a:t>1 </a:t>
            </a:r>
            <a:r>
              <a:rPr lang="zh-TW" altLang="en-US" dirty="0"/>
              <a:t>位到</a:t>
            </a:r>
            <a:r>
              <a:rPr lang="en-US" altLang="zh-TW" dirty="0"/>
              <a:t>8 </a:t>
            </a:r>
            <a:r>
              <a:rPr lang="zh-TW" altLang="en-US" dirty="0"/>
              <a:t>位。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8100392" cy="344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77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7-1 </a:t>
            </a:r>
            <a:r>
              <a:rPr lang="zh-TW" altLang="en-US" dirty="0">
                <a:hlinkClick r:id="rId2" action="ppaction://hlinksldjump"/>
              </a:rPr>
              <a:t>認識七段顯示器</a:t>
            </a:r>
            <a:endParaRPr lang="zh-TW" altLang="en-US" dirty="0"/>
          </a:p>
          <a:p>
            <a:r>
              <a:rPr lang="en-US" altLang="zh-TW" dirty="0">
                <a:hlinkClick r:id="rId3" action="ppaction://hlinksldjump"/>
              </a:rPr>
              <a:t>7-2 </a:t>
            </a:r>
            <a:r>
              <a:rPr lang="zh-TW" altLang="en-US" dirty="0">
                <a:hlinkClick r:id="rId3" action="ppaction://hlinksldjump"/>
              </a:rPr>
              <a:t>四連七段顯示器</a:t>
            </a:r>
            <a:endParaRPr lang="zh-TW" altLang="en-US" dirty="0"/>
          </a:p>
          <a:p>
            <a:r>
              <a:rPr lang="en-US" altLang="zh-TW" dirty="0">
                <a:hlinkClick r:id="rId4" action="ppaction://hlinksldjump"/>
              </a:rPr>
              <a:t>7-3 </a:t>
            </a:r>
            <a:r>
              <a:rPr lang="zh-TW" altLang="en-US" dirty="0">
                <a:hlinkClick r:id="rId4" action="ppaction://hlinksldjump"/>
              </a:rPr>
              <a:t>串列式八位七段顯示器</a:t>
            </a:r>
            <a:endParaRPr lang="zh-TW" altLang="en-US" dirty="0"/>
          </a:p>
          <a:p>
            <a:r>
              <a:rPr lang="en-US" altLang="zh-TW" dirty="0">
                <a:hlinkClick r:id="rId5" action="ppaction://hlinksldjump"/>
              </a:rPr>
              <a:t>7-4 </a:t>
            </a:r>
            <a:r>
              <a:rPr lang="zh-TW" altLang="en-US" dirty="0">
                <a:hlinkClick r:id="rId5" action="ppaction://hlinksldjump"/>
              </a:rPr>
              <a:t>函式說明</a:t>
            </a:r>
            <a:endParaRPr lang="zh-TW" altLang="en-US" dirty="0"/>
          </a:p>
          <a:p>
            <a:r>
              <a:rPr lang="en-US" altLang="zh-TW" dirty="0">
                <a:hlinkClick r:id="rId6" action="ppaction://hlinksldjump"/>
              </a:rPr>
              <a:t>7-5 </a:t>
            </a:r>
            <a:r>
              <a:rPr lang="zh-TW" altLang="en-US" dirty="0">
                <a:hlinkClick r:id="rId6" action="ppaction://hlinksldjump"/>
              </a:rPr>
              <a:t>實作練習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/>
              <a:t>七段顯示器實習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0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zh-TW" b="1" dirty="0"/>
              <a:t>(6) </a:t>
            </a:r>
            <a:r>
              <a:rPr lang="zh-TW" altLang="en-US" b="1" dirty="0"/>
              <a:t>顯示測試（</a:t>
            </a:r>
            <a:r>
              <a:rPr lang="en-US" altLang="zh-TW" b="1" dirty="0"/>
              <a:t>Display Test</a:t>
            </a:r>
            <a:r>
              <a:rPr lang="zh-TW" altLang="en-US" b="1" dirty="0"/>
              <a:t>）</a:t>
            </a:r>
          </a:p>
          <a:p>
            <a:pPr lvl="3"/>
            <a:r>
              <a:rPr lang="zh-TW" altLang="en-US" dirty="0"/>
              <a:t>如表</a:t>
            </a:r>
            <a:r>
              <a:rPr lang="en-US" altLang="zh-TW" dirty="0"/>
              <a:t>7-11 </a:t>
            </a:r>
            <a:r>
              <a:rPr lang="zh-TW" altLang="en-US" dirty="0"/>
              <a:t>所示顯示測試（</a:t>
            </a:r>
            <a:r>
              <a:rPr lang="en-US" altLang="zh-TW" dirty="0"/>
              <a:t>Display Test</a:t>
            </a:r>
            <a:r>
              <a:rPr lang="zh-TW" altLang="en-US" dirty="0"/>
              <a:t>）暫存器，位址為</a:t>
            </a:r>
            <a:r>
              <a:rPr lang="en-US" altLang="zh-TW" dirty="0"/>
              <a:t>0x0F</a:t>
            </a:r>
            <a:r>
              <a:rPr lang="zh-TW" altLang="en-US" dirty="0"/>
              <a:t>，是用來</a:t>
            </a:r>
            <a:r>
              <a:rPr lang="zh-TW" altLang="en-US" b="1" dirty="0"/>
              <a:t>測試所有顯示器是否正常</a:t>
            </a:r>
            <a:r>
              <a:rPr lang="zh-TW" altLang="en-US" dirty="0"/>
              <a:t>。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388424" cy="14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3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7-4-1 bit(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bit( ) </a:t>
            </a:r>
            <a:r>
              <a:rPr lang="zh-TW" altLang="en-US" dirty="0"/>
              <a:t>函式的功用是</a:t>
            </a:r>
            <a:r>
              <a:rPr lang="zh-TW" altLang="en-US" b="1" dirty="0"/>
              <a:t>計算某一個位元的數值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1"/>
            <a:r>
              <a:rPr lang="en-US" altLang="zh-TW" dirty="0"/>
              <a:t>7-4-2 </a:t>
            </a:r>
            <a:r>
              <a:rPr lang="en-US" altLang="zh-TW" dirty="0" err="1"/>
              <a:t>bitRead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bitRead</a:t>
            </a:r>
            <a:r>
              <a:rPr lang="en-US" altLang="zh-TW" dirty="0"/>
              <a:t>( ) </a:t>
            </a:r>
            <a:r>
              <a:rPr lang="zh-TW" altLang="en-US" dirty="0"/>
              <a:t>函式的功用是</a:t>
            </a:r>
            <a:r>
              <a:rPr lang="zh-TW" altLang="en-US" b="1" dirty="0"/>
              <a:t>讀取變數某一個位元的布林值</a:t>
            </a:r>
            <a:r>
              <a:rPr lang="zh-TW" altLang="en-US" dirty="0"/>
              <a:t>，不是</a:t>
            </a:r>
            <a:r>
              <a:rPr lang="en-US" altLang="zh-TW" dirty="0"/>
              <a:t>0 </a:t>
            </a:r>
            <a:r>
              <a:rPr lang="zh-TW" altLang="en-US" dirty="0"/>
              <a:t>就是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7-4 </a:t>
            </a:r>
            <a:r>
              <a:rPr lang="zh-TW" altLang="en-US" dirty="0"/>
              <a:t>函式說明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6829646" cy="139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48" y="4869201"/>
            <a:ext cx="6950550" cy="143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79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7-4-3 </a:t>
            </a:r>
            <a:r>
              <a:rPr lang="en-US" altLang="zh-TW" dirty="0" err="1"/>
              <a:t>bitWrite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BitWrite</a:t>
            </a:r>
            <a:r>
              <a:rPr lang="en-US" altLang="zh-TW" dirty="0"/>
              <a:t>( ) </a:t>
            </a:r>
            <a:r>
              <a:rPr lang="zh-TW" altLang="en-US" dirty="0"/>
              <a:t>函式的功用是</a:t>
            </a:r>
            <a:r>
              <a:rPr lang="zh-TW" altLang="en-US" b="1" dirty="0"/>
              <a:t>將位元資料寫入變數的某一個位元中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1"/>
            <a:r>
              <a:rPr lang="en-US" altLang="zh-TW" dirty="0"/>
              <a:t>7-4-4 </a:t>
            </a:r>
            <a:r>
              <a:rPr lang="en-US" altLang="zh-TW" dirty="0" err="1"/>
              <a:t>bitSet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bitSet</a:t>
            </a:r>
            <a:r>
              <a:rPr lang="en-US" altLang="zh-TW" dirty="0"/>
              <a:t>( ) </a:t>
            </a:r>
            <a:r>
              <a:rPr lang="zh-TW" altLang="en-US" dirty="0"/>
              <a:t>函式的功能是</a:t>
            </a:r>
            <a:r>
              <a:rPr lang="zh-TW" altLang="en-US" b="1" dirty="0"/>
              <a:t>將變數的某個位元布林值設定（</a:t>
            </a:r>
            <a:r>
              <a:rPr lang="en-US" altLang="zh-TW" b="1" dirty="0"/>
              <a:t>set</a:t>
            </a:r>
            <a:r>
              <a:rPr lang="zh-TW" altLang="en-US" b="1" dirty="0"/>
              <a:t>）為</a:t>
            </a:r>
            <a:r>
              <a:rPr lang="en-US" altLang="zh-TW" b="1" dirty="0"/>
              <a:t>1</a:t>
            </a:r>
            <a:r>
              <a:rPr lang="zh-TW" altLang="en-US" dirty="0"/>
              <a:t> 。</a:t>
            </a:r>
            <a:endParaRPr lang="zh-TW" altLang="en-US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9324"/>
            <a:ext cx="8269627" cy="138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97152"/>
            <a:ext cx="7344660" cy="134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7-4-5 </a:t>
            </a:r>
            <a:r>
              <a:rPr lang="en-US" altLang="zh-TW" dirty="0" err="1"/>
              <a:t>bitClear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bitClear</a:t>
            </a:r>
            <a:r>
              <a:rPr lang="en-US" altLang="zh-TW" dirty="0"/>
              <a:t>( ) </a:t>
            </a:r>
            <a:r>
              <a:rPr lang="zh-TW" altLang="en-US" dirty="0"/>
              <a:t>函式的功能是</a:t>
            </a:r>
            <a:r>
              <a:rPr lang="zh-TW" altLang="en-US" b="1" dirty="0"/>
              <a:t>將變數的某個位元布林值清除（</a:t>
            </a:r>
            <a:r>
              <a:rPr lang="en-US" altLang="zh-TW" b="1" dirty="0"/>
              <a:t>clear</a:t>
            </a:r>
            <a:r>
              <a:rPr lang="zh-TW" altLang="en-US" b="1" dirty="0"/>
              <a:t>）為</a:t>
            </a:r>
            <a:r>
              <a:rPr lang="en-US" altLang="zh-TW" b="1" dirty="0"/>
              <a:t>0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303421" cy="145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7-4-6 SPI </a:t>
            </a:r>
            <a:r>
              <a:rPr lang="zh-TW" altLang="en-US" dirty="0"/>
              <a:t>函式庫</a:t>
            </a:r>
            <a:endParaRPr lang="en-US" altLang="zh-TW" dirty="0"/>
          </a:p>
          <a:p>
            <a:pPr lvl="3"/>
            <a:r>
              <a:rPr lang="en-US" altLang="zh-TW" dirty="0"/>
              <a:t>Arduino Uno </a:t>
            </a:r>
            <a:r>
              <a:rPr lang="zh-TW" altLang="en-US" dirty="0"/>
              <a:t>板（主控裝置）的</a:t>
            </a:r>
            <a:r>
              <a:rPr lang="en-US" altLang="zh-TW" dirty="0"/>
              <a:t>SPI </a:t>
            </a:r>
            <a:r>
              <a:rPr lang="zh-TW" altLang="en-US" dirty="0"/>
              <a:t>介面</a:t>
            </a:r>
            <a:r>
              <a:rPr lang="en-US" altLang="zh-TW" b="1" dirty="0"/>
              <a:t>SS</a:t>
            </a:r>
            <a:r>
              <a:rPr lang="zh-TW" altLang="en-US" b="1" dirty="0"/>
              <a:t>、</a:t>
            </a:r>
            <a:r>
              <a:rPr lang="en-US" altLang="zh-TW" b="1" dirty="0"/>
              <a:t>MOSI</a:t>
            </a:r>
            <a:r>
              <a:rPr lang="zh-TW" altLang="en-US" b="1" dirty="0"/>
              <a:t>、</a:t>
            </a:r>
            <a:r>
              <a:rPr lang="en-US" altLang="zh-TW" b="1" dirty="0"/>
              <a:t>MISO</a:t>
            </a:r>
            <a:r>
              <a:rPr lang="zh-TW" altLang="en-US" b="1" dirty="0"/>
              <a:t>、</a:t>
            </a:r>
            <a:r>
              <a:rPr lang="en-US" altLang="zh-TW" b="1" dirty="0"/>
              <a:t>SCK </a:t>
            </a:r>
            <a:r>
              <a:rPr lang="zh-TW" altLang="en-US" dirty="0"/>
              <a:t>四條線分別連接在數位腳</a:t>
            </a:r>
            <a:r>
              <a:rPr lang="en-US" altLang="zh-TW" b="1" dirty="0"/>
              <a:t>10</a:t>
            </a:r>
            <a:r>
              <a:rPr lang="zh-TW" altLang="en-US" b="1" dirty="0"/>
              <a:t>、</a:t>
            </a:r>
            <a:r>
              <a:rPr lang="en-US" altLang="zh-TW" b="1" dirty="0"/>
              <a:t>11</a:t>
            </a:r>
            <a:r>
              <a:rPr lang="zh-TW" altLang="en-US" b="1" dirty="0"/>
              <a:t>、</a:t>
            </a:r>
            <a:r>
              <a:rPr lang="en-US" altLang="zh-TW" b="1" dirty="0"/>
              <a:t>12</a:t>
            </a:r>
            <a:r>
              <a:rPr lang="zh-TW" altLang="en-US" b="1" dirty="0"/>
              <a:t>、</a:t>
            </a:r>
            <a:r>
              <a:rPr lang="en-US" altLang="zh-TW" b="1" dirty="0"/>
              <a:t>13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1. begin(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begin( ) </a:t>
            </a:r>
            <a:r>
              <a:rPr lang="zh-TW" altLang="en-US" dirty="0"/>
              <a:t>函式的功用是初始化</a:t>
            </a:r>
            <a:r>
              <a:rPr lang="en-US" altLang="zh-TW" dirty="0"/>
              <a:t>SPI </a:t>
            </a:r>
            <a:r>
              <a:rPr lang="zh-TW" altLang="en-US" dirty="0"/>
              <a:t>介面，同時設定</a:t>
            </a:r>
            <a:r>
              <a:rPr lang="en-US" altLang="zh-TW" dirty="0"/>
              <a:t>SCK</a:t>
            </a:r>
            <a:r>
              <a:rPr lang="zh-TW" altLang="en-US" dirty="0"/>
              <a:t>、</a:t>
            </a:r>
            <a:r>
              <a:rPr lang="en-US" altLang="zh-TW" dirty="0"/>
              <a:t>MOSI</a:t>
            </a:r>
            <a:r>
              <a:rPr lang="zh-TW" altLang="en-US" dirty="0"/>
              <a:t>、</a:t>
            </a:r>
            <a:r>
              <a:rPr lang="en-US" altLang="zh-TW" dirty="0"/>
              <a:t>SS </a:t>
            </a:r>
            <a:r>
              <a:rPr lang="zh-TW" altLang="en-US" dirty="0"/>
              <a:t>等接腳為</a:t>
            </a:r>
            <a:r>
              <a:rPr lang="en-US" altLang="zh-TW" dirty="0"/>
              <a:t>OUTPUT </a:t>
            </a:r>
            <a:r>
              <a:rPr lang="zh-TW" altLang="en-US" dirty="0"/>
              <a:t>模式，其中</a:t>
            </a:r>
            <a:r>
              <a:rPr lang="en-US" altLang="zh-TW" dirty="0"/>
              <a:t>SCK </a:t>
            </a:r>
            <a:r>
              <a:rPr lang="zh-TW" altLang="en-US" dirty="0"/>
              <a:t>及</a:t>
            </a:r>
            <a:r>
              <a:rPr lang="en-US" altLang="zh-TW" dirty="0"/>
              <a:t>MOSI </a:t>
            </a:r>
            <a:r>
              <a:rPr lang="zh-TW" altLang="en-US" dirty="0"/>
              <a:t>腳輸出為</a:t>
            </a:r>
            <a:r>
              <a:rPr lang="en-US" altLang="zh-TW" dirty="0"/>
              <a:t>LOW</a:t>
            </a:r>
            <a:r>
              <a:rPr lang="zh-TW" altLang="en-US" dirty="0"/>
              <a:t>，</a:t>
            </a:r>
            <a:r>
              <a:rPr lang="en-US" altLang="zh-TW" dirty="0"/>
              <a:t>SS </a:t>
            </a:r>
            <a:r>
              <a:rPr lang="zh-TW" altLang="en-US" dirty="0"/>
              <a:t>腳輸出為</a:t>
            </a:r>
            <a:r>
              <a:rPr lang="en-US" altLang="zh-TW" dirty="0"/>
              <a:t>HIGH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573016"/>
            <a:ext cx="5638181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52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2. end(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end( ) </a:t>
            </a:r>
            <a:r>
              <a:rPr lang="zh-TW" altLang="en-US" dirty="0"/>
              <a:t>函式的功用是</a:t>
            </a:r>
            <a:r>
              <a:rPr lang="zh-TW" altLang="en-US" b="1" dirty="0"/>
              <a:t>禁用</a:t>
            </a:r>
            <a:r>
              <a:rPr lang="en-US" altLang="zh-TW" b="1" dirty="0"/>
              <a:t>SPI</a:t>
            </a:r>
            <a:r>
              <a:rPr lang="zh-TW" altLang="en-US" dirty="0"/>
              <a:t>，結束使用</a:t>
            </a:r>
            <a:r>
              <a:rPr lang="en-US" altLang="zh-TW" dirty="0"/>
              <a:t>SPI </a:t>
            </a:r>
            <a:r>
              <a:rPr lang="zh-TW" altLang="en-US" dirty="0"/>
              <a:t>介面後，</a:t>
            </a:r>
            <a:r>
              <a:rPr lang="en-US" altLang="zh-TW" dirty="0"/>
              <a:t>Arduino Uno </a:t>
            </a:r>
            <a:r>
              <a:rPr lang="zh-TW" altLang="en-US" dirty="0"/>
              <a:t>數位接腳</a:t>
            </a:r>
            <a:r>
              <a:rPr lang="en-US" altLang="zh-TW" dirty="0"/>
              <a:t>11</a:t>
            </a:r>
            <a:r>
              <a:rPr lang="zh-TW" altLang="en-US" dirty="0"/>
              <a:t>、</a:t>
            </a:r>
            <a:r>
              <a:rPr lang="en-US" altLang="zh-TW" dirty="0"/>
              <a:t>12</a:t>
            </a:r>
            <a:r>
              <a:rPr lang="zh-TW" altLang="en-US" dirty="0"/>
              <a:t>、</a:t>
            </a:r>
            <a:r>
              <a:rPr lang="en-US" altLang="zh-TW" dirty="0"/>
              <a:t>13 </a:t>
            </a:r>
            <a:r>
              <a:rPr lang="zh-TW" altLang="en-US" dirty="0"/>
              <a:t>即可以再當做其他</a:t>
            </a:r>
            <a:r>
              <a:rPr lang="en-US" altLang="zh-TW" dirty="0"/>
              <a:t>I/O </a:t>
            </a:r>
            <a:r>
              <a:rPr lang="zh-TW" altLang="en-US" dirty="0"/>
              <a:t>使用。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dirty="0"/>
              <a:t>3. transfer(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transfer() </a:t>
            </a:r>
            <a:r>
              <a:rPr lang="zh-TW" altLang="en-US" dirty="0"/>
              <a:t>函式的功用是使用</a:t>
            </a:r>
            <a:r>
              <a:rPr lang="en-US" altLang="zh-TW" dirty="0"/>
              <a:t>SPI </a:t>
            </a:r>
            <a:r>
              <a:rPr lang="zh-TW" altLang="en-US" dirty="0"/>
              <a:t>介面傳送或接收一個位元組資料，</a:t>
            </a:r>
            <a:r>
              <a:rPr lang="en-US" altLang="zh-TW" dirty="0" err="1"/>
              <a:t>val</a:t>
            </a:r>
            <a:r>
              <a:rPr lang="en-US" altLang="zh-TW" dirty="0"/>
              <a:t> </a:t>
            </a:r>
            <a:r>
              <a:rPr lang="zh-TW" altLang="en-US" dirty="0"/>
              <a:t>參數為所要傳送的位元組資料，傳回值為所接收的位元組資料。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7"/>
            <a:ext cx="5256584" cy="130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869160"/>
            <a:ext cx="6953398" cy="137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4. </a:t>
            </a:r>
            <a:r>
              <a:rPr lang="en-US" altLang="zh-TW" dirty="0" err="1"/>
              <a:t>setBitOrder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setBitOrder</a:t>
            </a:r>
            <a:r>
              <a:rPr lang="en-US" altLang="zh-TW" dirty="0"/>
              <a:t>() </a:t>
            </a:r>
            <a:r>
              <a:rPr lang="zh-TW" altLang="en-US" dirty="0"/>
              <a:t>函式的功用是</a:t>
            </a:r>
            <a:r>
              <a:rPr lang="zh-TW" altLang="en-US" b="1" dirty="0"/>
              <a:t>設定傳送或接收位元組的順序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dirty="0"/>
              <a:t>5. </a:t>
            </a:r>
            <a:r>
              <a:rPr lang="en-US" altLang="zh-TW" dirty="0" err="1"/>
              <a:t>setClockDivider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setClockDivider</a:t>
            </a:r>
            <a:r>
              <a:rPr lang="en-US" altLang="zh-TW" dirty="0"/>
              <a:t>() </a:t>
            </a:r>
            <a:r>
              <a:rPr lang="zh-TW" altLang="en-US" dirty="0"/>
              <a:t>函式的功用是設定</a:t>
            </a:r>
            <a:r>
              <a:rPr lang="zh-TW" altLang="en-US" b="1" dirty="0"/>
              <a:t>傳送或接收的速率</a:t>
            </a:r>
            <a:r>
              <a:rPr lang="zh-TW" altLang="en-US" dirty="0"/>
              <a:t>。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255367" cy="1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3136"/>
            <a:ext cx="7435760" cy="13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6. </a:t>
            </a:r>
            <a:r>
              <a:rPr lang="en-US" altLang="zh-TW" dirty="0" err="1"/>
              <a:t>setDataMode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setDataMode</a:t>
            </a:r>
            <a:r>
              <a:rPr lang="en-US" altLang="zh-TW" dirty="0"/>
              <a:t>( ) </a:t>
            </a:r>
            <a:r>
              <a:rPr lang="zh-TW" altLang="en-US" dirty="0"/>
              <a:t>函式的功用是</a:t>
            </a:r>
            <a:r>
              <a:rPr lang="zh-TW" altLang="en-US" b="1" dirty="0"/>
              <a:t>設定傳送或接收脈波的極性與相位</a:t>
            </a:r>
            <a:r>
              <a:rPr lang="zh-TW" altLang="en-US" dirty="0"/>
              <a:t>，</a:t>
            </a:r>
            <a:r>
              <a:rPr lang="en-US" altLang="zh-TW" dirty="0"/>
              <a:t>mode </a:t>
            </a:r>
            <a:r>
              <a:rPr lang="zh-TW" altLang="en-US" dirty="0"/>
              <a:t>參數有</a:t>
            </a:r>
            <a:r>
              <a:rPr lang="en-US" altLang="zh-TW" dirty="0"/>
              <a:t>SPI_MODE0</a:t>
            </a:r>
            <a:r>
              <a:rPr lang="zh-TW" altLang="en-US" dirty="0"/>
              <a:t>、</a:t>
            </a:r>
            <a:r>
              <a:rPr lang="en-US" altLang="zh-TW" dirty="0"/>
              <a:t>SPI_MODE1</a:t>
            </a:r>
            <a:r>
              <a:rPr lang="zh-TW" altLang="en-US" dirty="0"/>
              <a:t>、</a:t>
            </a:r>
            <a:r>
              <a:rPr lang="en-US" altLang="zh-TW" dirty="0"/>
              <a:t>SPI_MODE2</a:t>
            </a:r>
            <a:r>
              <a:rPr lang="zh-TW" altLang="en-US" dirty="0"/>
              <a:t>、</a:t>
            </a:r>
            <a:r>
              <a:rPr lang="en-US" altLang="zh-TW" dirty="0"/>
              <a:t>SPI_MODE3 </a:t>
            </a:r>
            <a:r>
              <a:rPr lang="zh-TW" altLang="en-US" dirty="0"/>
              <a:t>等四種傳輸模式可以選擇。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5791547" cy="134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469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8960"/>
            <a:ext cx="5964336" cy="333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7-5-1 </a:t>
            </a:r>
            <a:r>
              <a:rPr lang="zh-TW" altLang="en-US" dirty="0"/>
              <a:t>一位七段顯示器顯示</a:t>
            </a:r>
            <a:r>
              <a:rPr lang="en-US" altLang="zh-TW" dirty="0"/>
              <a:t>0~9 </a:t>
            </a:r>
            <a:r>
              <a:rPr lang="zh-TW" altLang="en-US" dirty="0"/>
              <a:t>計數實習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7-7 </a:t>
            </a:r>
            <a:r>
              <a:rPr lang="zh-TW" altLang="en-US" dirty="0"/>
              <a:t>所示接線圖，使用</a:t>
            </a:r>
            <a:r>
              <a:rPr lang="en-US" altLang="zh-TW" dirty="0"/>
              <a:t>Arduino </a:t>
            </a:r>
            <a:r>
              <a:rPr lang="zh-TW" altLang="en-US" dirty="0"/>
              <a:t>板控制一位七段顯示器計數</a:t>
            </a:r>
            <a:r>
              <a:rPr lang="en-US" altLang="zh-TW" dirty="0"/>
              <a:t>0~9</a:t>
            </a:r>
            <a:r>
              <a:rPr lang="zh-TW" altLang="en-US" dirty="0"/>
              <a:t>，每秒上數加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7-5 </a:t>
            </a:r>
            <a:r>
              <a:rPr lang="zh-TW" altLang="en-US" dirty="0"/>
              <a:t>實作練習</a:t>
            </a:r>
          </a:p>
        </p:txBody>
      </p:sp>
    </p:spTree>
    <p:extLst>
      <p:ext uri="{BB962C8B-B14F-4D97-AF65-F5344CB8AC3E}">
        <p14:creationId xmlns:p14="http://schemas.microsoft.com/office/powerpoint/2010/main" val="3242795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ch7_1.ino</a:t>
            </a:r>
            <a:endParaRPr lang="zh-TW" altLang="en-US" b="1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24744"/>
            <a:ext cx="6056928" cy="566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如圖</a:t>
            </a:r>
            <a:r>
              <a:rPr lang="en-US" altLang="zh-TW" dirty="0"/>
              <a:t>7-1(a) </a:t>
            </a:r>
            <a:r>
              <a:rPr lang="zh-TW" altLang="en-US" dirty="0"/>
              <a:t>所示七段顯示器，由</a:t>
            </a:r>
            <a:r>
              <a:rPr lang="en-US" altLang="zh-TW" dirty="0"/>
              <a:t>8 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所組成，因此特性與</a:t>
            </a:r>
            <a:r>
              <a:rPr lang="en-US" altLang="zh-TW" dirty="0"/>
              <a:t>LED </a:t>
            </a:r>
            <a:r>
              <a:rPr lang="zh-TW" altLang="en-US" dirty="0"/>
              <a:t>相同。如圖</a:t>
            </a:r>
            <a:r>
              <a:rPr lang="en-US" altLang="zh-TW" dirty="0"/>
              <a:t>7-1(b) </a:t>
            </a:r>
            <a:r>
              <a:rPr lang="zh-TW" altLang="en-US" dirty="0"/>
              <a:t>所示七段顯示器正面腳位，依順時針方向命名為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、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、</a:t>
            </a:r>
            <a:r>
              <a:rPr lang="en-US" altLang="zh-TW" dirty="0"/>
              <a:t>f</a:t>
            </a:r>
            <a:r>
              <a:rPr lang="zh-TW" altLang="en-US" dirty="0"/>
              <a:t>、</a:t>
            </a:r>
            <a:r>
              <a:rPr lang="en-US" altLang="zh-TW" dirty="0"/>
              <a:t>g </a:t>
            </a:r>
            <a:r>
              <a:rPr lang="zh-TW" altLang="en-US" dirty="0"/>
              <a:t>及小數點</a:t>
            </a:r>
            <a:r>
              <a:rPr lang="en-US" altLang="zh-TW" dirty="0"/>
              <a:t>p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7-1 </a:t>
            </a:r>
            <a:r>
              <a:rPr lang="zh-TW" altLang="en-US" dirty="0"/>
              <a:t>認識七段顯示器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4862487" cy="25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06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lvl="3"/>
            <a:r>
              <a:rPr lang="en-US" altLang="zh-TW" dirty="0"/>
              <a:t>1. </a:t>
            </a:r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程式，控制一位七段顯示器顯示</a:t>
            </a:r>
            <a:r>
              <a:rPr lang="en-US" altLang="zh-TW" dirty="0"/>
              <a:t>9~0</a:t>
            </a:r>
            <a:r>
              <a:rPr lang="zh-TW" altLang="en-US" dirty="0"/>
              <a:t>，每秒下數減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</a:p>
          <a:p>
            <a:pPr lvl="3"/>
            <a:r>
              <a:rPr lang="en-US" altLang="zh-TW" dirty="0"/>
              <a:t>2. </a:t>
            </a:r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程式，控制一位七段顯示器閃爍顯示</a:t>
            </a:r>
            <a:r>
              <a:rPr lang="en-US" altLang="zh-TW" dirty="0"/>
              <a:t>0~9</a:t>
            </a:r>
            <a:r>
              <a:rPr lang="zh-TW" altLang="en-US" dirty="0"/>
              <a:t>，每秒上數加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84983"/>
            <a:ext cx="6057304" cy="311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sz="2500" dirty="0"/>
              <a:t>7-5-2 </a:t>
            </a:r>
            <a:r>
              <a:rPr lang="zh-TW" altLang="en-US" sz="2500" dirty="0"/>
              <a:t>按鍵開關控制一位七段顯示器連續上下計數實習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7-8 </a:t>
            </a:r>
            <a:r>
              <a:rPr lang="zh-TW" altLang="en-US" dirty="0"/>
              <a:t>所示電路接線圖，使用按鍵開關控制一位七段顯示器上、下計數</a:t>
            </a:r>
            <a:r>
              <a:rPr lang="en-US" altLang="zh-TW" dirty="0"/>
              <a:t>0~9</a:t>
            </a:r>
            <a:r>
              <a:rPr lang="zh-TW" altLang="en-US" dirty="0"/>
              <a:t>。每按一下開關，顯示器會改變計數狀態，若原先為自動上數，變為自動下數；若原先為自動下數，則變為自動上數。</a:t>
            </a:r>
            <a:endParaRPr lang="en-US" altLang="zh-TW" dirty="0"/>
          </a:p>
          <a:p>
            <a:pPr lvl="3"/>
            <a:endParaRPr lang="zh-TW" altLang="en-US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ch7_2.ino</a:t>
            </a:r>
            <a:endParaRPr lang="zh-TW" altLang="en-US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7740352" cy="436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50" y="741363"/>
            <a:ext cx="72467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280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b="1" dirty="0"/>
              <a:t>練習</a:t>
            </a:r>
          </a:p>
          <a:p>
            <a:pPr marL="529200" lvl="4" indent="-457200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程式，使用按鍵開關控制一位七段顯示器上、下計數</a:t>
            </a:r>
            <a:r>
              <a:rPr lang="en-US" altLang="zh-TW" dirty="0"/>
              <a:t>0~9</a:t>
            </a:r>
            <a:r>
              <a:rPr lang="zh-TW" altLang="en-US" dirty="0"/>
              <a:t>。每按一下開關，顯示器會改變計數狀態，若原先為上數，變為下數；若原先為下數，變為上數。</a:t>
            </a:r>
          </a:p>
          <a:p>
            <a:pPr marL="529200" lvl="4" indent="-457200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程式，使用按鍵開關控制一位七段顯示器，執行上、下計數</a:t>
            </a:r>
            <a:r>
              <a:rPr lang="en-US" altLang="zh-TW" dirty="0"/>
              <a:t>0~9 </a:t>
            </a:r>
            <a:r>
              <a:rPr lang="zh-TW" altLang="en-US" dirty="0"/>
              <a:t>及停止計數等功能。顯示器初始值為</a:t>
            </a:r>
            <a:r>
              <a:rPr lang="en-US" altLang="zh-TW" dirty="0"/>
              <a:t>0 </a:t>
            </a:r>
            <a:r>
              <a:rPr lang="zh-TW" altLang="en-US" dirty="0"/>
              <a:t>且停止計數，按第</a:t>
            </a:r>
            <a:r>
              <a:rPr lang="en-US" altLang="zh-TW" dirty="0"/>
              <a:t>1 </a:t>
            </a:r>
            <a:r>
              <a:rPr lang="zh-TW" altLang="en-US" dirty="0"/>
              <a:t>次按鍵則顯示值每秒上數加</a:t>
            </a:r>
            <a:r>
              <a:rPr lang="en-US" altLang="zh-TW" dirty="0"/>
              <a:t>1</a:t>
            </a:r>
            <a:r>
              <a:rPr lang="zh-TW" altLang="en-US" dirty="0"/>
              <a:t>，按第</a:t>
            </a:r>
            <a:r>
              <a:rPr lang="en-US" altLang="zh-TW" dirty="0"/>
              <a:t>2 </a:t>
            </a:r>
            <a:r>
              <a:rPr lang="zh-TW" altLang="en-US" dirty="0"/>
              <a:t>次按鍵則顯示值每秒下數加</a:t>
            </a:r>
            <a:r>
              <a:rPr lang="en-US" altLang="zh-TW" dirty="0"/>
              <a:t>1</a:t>
            </a:r>
            <a:r>
              <a:rPr lang="zh-TW" altLang="en-US" dirty="0"/>
              <a:t>，按第</a:t>
            </a:r>
            <a:r>
              <a:rPr lang="en-US" altLang="zh-TW" dirty="0"/>
              <a:t>3 </a:t>
            </a:r>
            <a:r>
              <a:rPr lang="zh-TW" altLang="en-US" dirty="0"/>
              <a:t>次按鍵則停止計數，按第</a:t>
            </a:r>
            <a:r>
              <a:rPr lang="en-US" altLang="zh-TW" dirty="0"/>
              <a:t>4 </a:t>
            </a:r>
            <a:r>
              <a:rPr lang="zh-TW" altLang="en-US" dirty="0"/>
              <a:t>次按鍵又重複上數計數，按第</a:t>
            </a:r>
            <a:r>
              <a:rPr lang="en-US" altLang="zh-TW" dirty="0"/>
              <a:t>5 </a:t>
            </a:r>
            <a:r>
              <a:rPr lang="zh-TW" altLang="en-US" dirty="0"/>
              <a:t>次按鍵又重複下數計數。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64704"/>
            <a:ext cx="7308304" cy="234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521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sz="2600" dirty="0"/>
              <a:t>7-5-3 </a:t>
            </a:r>
            <a:r>
              <a:rPr lang="zh-TW" altLang="en-US" sz="2600" dirty="0"/>
              <a:t>按鍵開關控制一位七段顯示器單步上數計數實習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7-8 </a:t>
            </a:r>
            <a:r>
              <a:rPr lang="zh-TW" altLang="en-US" dirty="0"/>
              <a:t>所示電路接線圖，使用按鍵開關控制一位七段顯示器單步上數計數</a:t>
            </a:r>
            <a:r>
              <a:rPr lang="en-US" altLang="zh-TW" dirty="0"/>
              <a:t>0~9</a:t>
            </a:r>
            <a:r>
              <a:rPr lang="zh-TW" altLang="en-US" dirty="0"/>
              <a:t>，每按一下按鍵，計數值才會上數加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r>
              <a:rPr lang="zh-TW" altLang="en-US" dirty="0"/>
              <a:t>本節使用一種</a:t>
            </a:r>
            <a:r>
              <a:rPr lang="zh-TW" altLang="en-US" b="1" dirty="0"/>
              <a:t>高精準度軟體除彈跳</a:t>
            </a:r>
            <a:r>
              <a:rPr lang="zh-TW" altLang="en-US" dirty="0"/>
              <a:t>，其原理如圖</a:t>
            </a:r>
            <a:r>
              <a:rPr lang="en-US" altLang="zh-TW" dirty="0"/>
              <a:t>7-9 </a:t>
            </a:r>
            <a:r>
              <a:rPr lang="zh-TW" altLang="en-US" dirty="0"/>
              <a:t>所示，當</a:t>
            </a:r>
            <a:r>
              <a:rPr lang="zh-TW" altLang="en-US" b="1" dirty="0"/>
              <a:t>連續檢測到按鍵狀態為低電位的次數</a:t>
            </a:r>
            <a:r>
              <a:rPr lang="en-US" altLang="zh-TW" b="1" dirty="0"/>
              <a:t>zero=5 </a:t>
            </a:r>
            <a:r>
              <a:rPr lang="zh-TW" altLang="en-US" b="1" dirty="0"/>
              <a:t>以上時，代表按下按鍵已經在穩定狀態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8244408" cy="267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659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7-8 </a:t>
            </a:r>
            <a:r>
              <a:rPr lang="zh-TW" altLang="en-US" dirty="0"/>
              <a:t>所示電路。</a:t>
            </a:r>
            <a:endParaRPr lang="en-US" altLang="zh-TW" dirty="0"/>
          </a:p>
          <a:p>
            <a:pPr lvl="3"/>
            <a:endParaRPr lang="zh-TW" altLang="en-US" dirty="0"/>
          </a:p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ch7_3.ino</a:t>
            </a:r>
            <a:endParaRPr lang="zh-TW" altLang="en-US" b="1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8084964" cy="369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470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64704"/>
            <a:ext cx="6434808" cy="586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253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91411"/>
            <a:ext cx="7572182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740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</a:p>
          <a:p>
            <a:pPr marL="529200" lvl="4" indent="-457200"/>
            <a:r>
              <a:rPr lang="zh-TW" altLang="en-US" dirty="0"/>
              <a:t>使用按鍵開關控制一位七段顯示器單步下數計數</a:t>
            </a:r>
            <a:r>
              <a:rPr lang="en-US" altLang="zh-TW" dirty="0"/>
              <a:t>0~9</a:t>
            </a:r>
            <a:r>
              <a:rPr lang="zh-TW" altLang="en-US" dirty="0"/>
              <a:t>，按一下按鍵，計數值下數減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使用兩個按鍵開關</a:t>
            </a:r>
            <a:r>
              <a:rPr lang="en-US" altLang="zh-TW" dirty="0"/>
              <a:t>sw1</a:t>
            </a:r>
            <a:r>
              <a:rPr lang="zh-TW" altLang="en-US" dirty="0"/>
              <a:t>、</a:t>
            </a:r>
            <a:r>
              <a:rPr lang="en-US" altLang="zh-TW" dirty="0"/>
              <a:t>sw2 </a:t>
            </a:r>
            <a:r>
              <a:rPr lang="zh-TW" altLang="en-US" dirty="0"/>
              <a:t>控制一位七段顯示器單步上數及下數計數，每按一下按鍵</a:t>
            </a:r>
            <a:r>
              <a:rPr lang="en-US" altLang="zh-TW" dirty="0"/>
              <a:t>sw1 </a:t>
            </a:r>
            <a:r>
              <a:rPr lang="zh-TW" altLang="en-US" dirty="0"/>
              <a:t>則計數值才會下數加</a:t>
            </a:r>
            <a:r>
              <a:rPr lang="en-US" altLang="zh-TW" dirty="0"/>
              <a:t>1</a:t>
            </a:r>
            <a:r>
              <a:rPr lang="zh-TW" altLang="en-US" dirty="0"/>
              <a:t>，每按一下按鍵</a:t>
            </a:r>
            <a:r>
              <a:rPr lang="en-US" altLang="zh-TW" dirty="0"/>
              <a:t>sw2 </a:t>
            </a:r>
            <a:r>
              <a:rPr lang="zh-TW" altLang="en-US" dirty="0"/>
              <a:t>則計數值才會下數減</a:t>
            </a:r>
            <a:r>
              <a:rPr lang="en-US" altLang="zh-TW" dirty="0"/>
              <a:t>1</a:t>
            </a:r>
            <a:r>
              <a:rPr lang="zh-TW" altLang="en-US" dirty="0"/>
              <a:t>。開關</a:t>
            </a:r>
            <a:r>
              <a:rPr lang="en-US" altLang="zh-TW" dirty="0"/>
              <a:t>sw1</a:t>
            </a:r>
            <a:r>
              <a:rPr lang="zh-TW" altLang="en-US" dirty="0"/>
              <a:t>連接數位腳</a:t>
            </a:r>
            <a:r>
              <a:rPr lang="en-US" altLang="zh-TW" dirty="0"/>
              <a:t>10</a:t>
            </a:r>
            <a:r>
              <a:rPr lang="zh-TW" altLang="en-US" dirty="0"/>
              <a:t>，開關</a:t>
            </a:r>
            <a:r>
              <a:rPr lang="en-US" altLang="zh-TW" dirty="0"/>
              <a:t>sw2 </a:t>
            </a:r>
            <a:r>
              <a:rPr lang="zh-TW" altLang="en-US" dirty="0"/>
              <a:t>連接數位腳</a:t>
            </a:r>
            <a:r>
              <a:rPr lang="en-US" altLang="zh-TW" dirty="0"/>
              <a:t>11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9574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如圖</a:t>
            </a:r>
            <a:r>
              <a:rPr lang="en-US" altLang="zh-TW" dirty="0"/>
              <a:t>7-2 </a:t>
            </a:r>
            <a:r>
              <a:rPr lang="zh-TW" altLang="en-US" dirty="0"/>
              <a:t>所示七段顯示器內部結構，可分成兩種型式：一為</a:t>
            </a:r>
            <a:r>
              <a:rPr lang="zh-TW" altLang="en-US" b="1" dirty="0"/>
              <a:t>共陽極</a:t>
            </a:r>
            <a:r>
              <a:rPr lang="zh-TW" altLang="en-US" dirty="0"/>
              <a:t>（</a:t>
            </a:r>
            <a:r>
              <a:rPr lang="en-US" altLang="zh-TW" dirty="0" err="1"/>
              <a:t>commonanode</a:t>
            </a:r>
            <a:r>
              <a:rPr lang="zh-TW" altLang="en-US" dirty="0"/>
              <a:t>，簡記</a:t>
            </a:r>
            <a:r>
              <a:rPr lang="en-US" altLang="zh-TW" dirty="0"/>
              <a:t>CA</a:t>
            </a:r>
            <a:r>
              <a:rPr lang="zh-TW" altLang="en-US" dirty="0"/>
              <a:t>）結構七段顯示器，各段陽極相連；一為</a:t>
            </a:r>
            <a:r>
              <a:rPr lang="zh-TW" altLang="en-US" b="1" dirty="0"/>
              <a:t>共陰極</a:t>
            </a:r>
            <a:r>
              <a:rPr lang="zh-TW" altLang="en-US" dirty="0"/>
              <a:t>（</a:t>
            </a:r>
            <a:r>
              <a:rPr lang="en-US" altLang="zh-TW" dirty="0"/>
              <a:t>common cathode</a:t>
            </a:r>
            <a:r>
              <a:rPr lang="zh-TW" altLang="en-US" dirty="0"/>
              <a:t>，簡記</a:t>
            </a:r>
            <a:r>
              <a:rPr lang="en-US" altLang="zh-TW" dirty="0"/>
              <a:t>CC</a:t>
            </a:r>
            <a:r>
              <a:rPr lang="zh-TW" altLang="en-US" dirty="0"/>
              <a:t>）結構七段顯示器，各段陰極相連。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914084" cy="252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968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7-5-4 </a:t>
            </a:r>
            <a:r>
              <a:rPr lang="zh-TW" altLang="en-US" dirty="0"/>
              <a:t>四位七段顯示器顯示</a:t>
            </a:r>
            <a:r>
              <a:rPr lang="en-US" altLang="zh-TW" dirty="0"/>
              <a:t>0000~9999 </a:t>
            </a:r>
            <a:r>
              <a:rPr lang="zh-TW" altLang="en-US" dirty="0"/>
              <a:t>計數實習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7-10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板控制四位七段顯示器上數計數顯示</a:t>
            </a:r>
            <a:r>
              <a:rPr lang="en-US" altLang="zh-TW" dirty="0"/>
              <a:t>0000~9999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7308304" cy="293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041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ch7_4.ino</a:t>
            </a:r>
            <a:endParaRPr lang="zh-TW" altLang="en-US" b="1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33650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26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64704"/>
            <a:ext cx="6408712" cy="576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541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</a:p>
          <a:p>
            <a:pPr marL="529200" lvl="4" indent="-457200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程式，使用</a:t>
            </a:r>
            <a:r>
              <a:rPr lang="en-US" altLang="zh-TW" dirty="0"/>
              <a:t>Arduino </a:t>
            </a:r>
            <a:r>
              <a:rPr lang="zh-TW" altLang="en-US" dirty="0"/>
              <a:t>板控制四位七段顯示器下數計數顯示</a:t>
            </a:r>
            <a:r>
              <a:rPr lang="en-US" altLang="zh-TW" dirty="0"/>
              <a:t>9999~0000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程式，使用</a:t>
            </a:r>
            <a:r>
              <a:rPr lang="en-US" altLang="zh-TW" dirty="0"/>
              <a:t>Arduino </a:t>
            </a:r>
            <a:r>
              <a:rPr lang="zh-TW" altLang="en-US" dirty="0"/>
              <a:t>板控制四位七段顯示器上數計數閃爍顯示</a:t>
            </a:r>
            <a:r>
              <a:rPr lang="en-US" altLang="zh-TW" dirty="0"/>
              <a:t>0000~9999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  </a:t>
            </a:r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r>
              <a:rPr lang="zh-TW" altLang="en-US" dirty="0"/>
              <a:t> </a:t>
            </a:r>
            <a:endParaRPr lang="en-US" altLang="zh-TW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00" y="2758496"/>
            <a:ext cx="3230860" cy="151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971600" y="285293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4" indent="-457200"/>
            <a:r>
              <a:rPr lang="zh-TW" altLang="en-US" sz="2000" dirty="0">
                <a:latin typeface="+mj-ea"/>
                <a:ea typeface="+mj-ea"/>
              </a:rPr>
              <a:t>設計</a:t>
            </a:r>
            <a:r>
              <a:rPr lang="en-US" altLang="zh-TW" sz="2000" dirty="0">
                <a:latin typeface="+mj-ea"/>
                <a:ea typeface="+mj-ea"/>
              </a:rPr>
              <a:t>Arduino </a:t>
            </a:r>
            <a:r>
              <a:rPr lang="zh-TW" altLang="en-US" sz="2000" dirty="0">
                <a:latin typeface="+mj-ea"/>
                <a:ea typeface="+mj-ea"/>
              </a:rPr>
              <a:t>程式，使用</a:t>
            </a:r>
            <a:r>
              <a:rPr lang="en-US" altLang="zh-TW" sz="2000" dirty="0">
                <a:latin typeface="+mj-ea"/>
                <a:ea typeface="+mj-ea"/>
              </a:rPr>
              <a:t>Arduino </a:t>
            </a:r>
            <a:r>
              <a:rPr lang="zh-TW" altLang="en-US" sz="2000" dirty="0">
                <a:latin typeface="+mj-ea"/>
                <a:ea typeface="+mj-ea"/>
              </a:rPr>
              <a:t>板控制四位七段顯示器</a:t>
            </a:r>
            <a:r>
              <a:rPr lang="en-US" altLang="zh-TW" sz="2000" dirty="0">
                <a:latin typeface="+mj-ea"/>
                <a:ea typeface="+mj-ea"/>
              </a:rPr>
              <a:t>D3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en-US" altLang="zh-TW" sz="2000" dirty="0">
                <a:latin typeface="+mj-ea"/>
                <a:ea typeface="+mj-ea"/>
              </a:rPr>
              <a:t>D2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en-US" altLang="zh-TW" sz="2000" dirty="0">
                <a:latin typeface="+mj-ea"/>
                <a:ea typeface="+mj-ea"/>
              </a:rPr>
              <a:t>D1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en-US" altLang="zh-TW" sz="2000" dirty="0">
                <a:latin typeface="+mj-ea"/>
                <a:ea typeface="+mj-ea"/>
              </a:rPr>
              <a:t>D0 </a:t>
            </a:r>
            <a:r>
              <a:rPr lang="zh-TW" altLang="en-US" sz="2000" dirty="0">
                <a:latin typeface="+mj-ea"/>
                <a:ea typeface="+mj-ea"/>
              </a:rPr>
              <a:t>閃爍顯示英文字</a:t>
            </a:r>
            <a:r>
              <a:rPr lang="en-US" altLang="zh-TW" sz="2000" dirty="0">
                <a:latin typeface="+mj-ea"/>
                <a:ea typeface="+mj-ea"/>
              </a:rPr>
              <a:t>H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en-US" altLang="zh-TW" sz="2000" dirty="0">
                <a:latin typeface="+mj-ea"/>
                <a:ea typeface="+mj-ea"/>
              </a:rPr>
              <a:t>E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en-US" altLang="zh-TW" sz="2000" dirty="0">
                <a:latin typeface="+mj-ea"/>
                <a:ea typeface="+mj-ea"/>
              </a:rPr>
              <a:t>L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en-US" altLang="zh-TW" sz="2000" dirty="0">
                <a:latin typeface="+mj-ea"/>
                <a:ea typeface="+mj-ea"/>
              </a:rPr>
              <a:t>P</a:t>
            </a:r>
            <a:r>
              <a:rPr lang="zh-TW" altLang="en-US" sz="2000" dirty="0">
                <a:latin typeface="+mj-ea"/>
                <a:ea typeface="+mj-ea"/>
              </a:rPr>
              <a:t>，如圖</a:t>
            </a:r>
            <a:r>
              <a:rPr lang="en-US" altLang="zh-TW" sz="2000" dirty="0">
                <a:latin typeface="+mj-ea"/>
                <a:ea typeface="+mj-ea"/>
              </a:rPr>
              <a:t>7-11 </a:t>
            </a:r>
            <a:r>
              <a:rPr lang="zh-TW" altLang="en-US" sz="2000" dirty="0">
                <a:latin typeface="+mj-ea"/>
                <a:ea typeface="+mj-ea"/>
              </a:rPr>
              <a:t>所示。</a:t>
            </a:r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4509120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4" indent="-457200"/>
            <a:r>
              <a:rPr lang="zh-TW" altLang="en-US" sz="2000" dirty="0">
                <a:latin typeface="+mj-ea"/>
                <a:ea typeface="+mj-ea"/>
              </a:rPr>
              <a:t>設計電子鐘程式，使用</a:t>
            </a:r>
            <a:r>
              <a:rPr lang="en-US" altLang="zh-TW" sz="2000" dirty="0">
                <a:latin typeface="+mj-ea"/>
                <a:ea typeface="+mj-ea"/>
              </a:rPr>
              <a:t>Arduino </a:t>
            </a:r>
            <a:r>
              <a:rPr lang="zh-TW" altLang="en-US" sz="2000" dirty="0">
                <a:latin typeface="+mj-ea"/>
                <a:ea typeface="+mj-ea"/>
              </a:rPr>
              <a:t>板控制四位七段顯示器，如圖</a:t>
            </a:r>
            <a:r>
              <a:rPr lang="en-US" altLang="zh-TW" sz="2000" dirty="0">
                <a:latin typeface="+mj-ea"/>
                <a:ea typeface="+mj-ea"/>
              </a:rPr>
              <a:t>7-12 </a:t>
            </a:r>
            <a:r>
              <a:rPr lang="zh-TW" altLang="en-US" sz="2000" dirty="0">
                <a:latin typeface="+mj-ea"/>
                <a:ea typeface="+mj-ea"/>
              </a:rPr>
              <a:t>所示，</a:t>
            </a:r>
            <a:r>
              <a:rPr lang="en-US" altLang="zh-TW" sz="2000" dirty="0">
                <a:latin typeface="+mj-ea"/>
                <a:ea typeface="+mj-ea"/>
              </a:rPr>
              <a:t>D3 </a:t>
            </a:r>
            <a:r>
              <a:rPr lang="zh-TW" altLang="en-US" sz="2000" dirty="0">
                <a:latin typeface="+mj-ea"/>
                <a:ea typeface="+mj-ea"/>
              </a:rPr>
              <a:t>顯示十位時，</a:t>
            </a:r>
            <a:r>
              <a:rPr lang="en-US" altLang="zh-TW" sz="2000" dirty="0">
                <a:latin typeface="+mj-ea"/>
                <a:ea typeface="+mj-ea"/>
              </a:rPr>
              <a:t>D2 </a:t>
            </a:r>
            <a:r>
              <a:rPr lang="zh-TW" altLang="en-US" sz="2000" dirty="0">
                <a:latin typeface="+mj-ea"/>
                <a:ea typeface="+mj-ea"/>
              </a:rPr>
              <a:t>顯示個位時，</a:t>
            </a:r>
            <a:r>
              <a:rPr lang="en-US" altLang="zh-TW" sz="2000" dirty="0">
                <a:latin typeface="+mj-ea"/>
                <a:ea typeface="+mj-ea"/>
              </a:rPr>
              <a:t>D1 </a:t>
            </a:r>
            <a:r>
              <a:rPr lang="zh-TW" altLang="en-US" sz="2000" dirty="0">
                <a:latin typeface="+mj-ea"/>
                <a:ea typeface="+mj-ea"/>
              </a:rPr>
              <a:t>顯示十位分，</a:t>
            </a:r>
            <a:r>
              <a:rPr lang="en-US" altLang="zh-TW" sz="2000" dirty="0">
                <a:latin typeface="+mj-ea"/>
                <a:ea typeface="+mj-ea"/>
              </a:rPr>
              <a:t>D0 </a:t>
            </a:r>
            <a:r>
              <a:rPr lang="zh-TW" altLang="en-US" sz="2000" dirty="0">
                <a:latin typeface="+mj-ea"/>
                <a:ea typeface="+mj-ea"/>
              </a:rPr>
              <a:t>顯示個位分，</a:t>
            </a:r>
            <a:r>
              <a:rPr lang="en-US" altLang="zh-TW" sz="2000" dirty="0">
                <a:latin typeface="+mj-ea"/>
                <a:ea typeface="+mj-ea"/>
              </a:rPr>
              <a:t>D2 </a:t>
            </a:r>
            <a:r>
              <a:rPr lang="zh-TW" altLang="en-US" sz="2000" dirty="0">
                <a:latin typeface="+mj-ea"/>
                <a:ea typeface="+mj-ea"/>
              </a:rPr>
              <a:t>小數點顯示秒，每秒閃爍一次。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44" y="4509120"/>
            <a:ext cx="3095639" cy="164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936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7236296" cy="283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sz="2500" dirty="0"/>
              <a:t>7-5-5 </a:t>
            </a:r>
            <a:r>
              <a:rPr lang="zh-TW" altLang="en-US" sz="2500" dirty="0"/>
              <a:t>按鍵開關控制四位七段顯示器連續上下數計數實習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7-13 </a:t>
            </a:r>
            <a:r>
              <a:rPr lang="zh-TW" altLang="en-US" dirty="0"/>
              <a:t>所示電路接線圖，使用一個按鍵開關控制四位七段顯示器連續上下數計數。按鍵開關控制計數的方向，每按一下按鍵，顯示器的計數方向會改變，即原先為上數計數則變為下數計數，原先為下數計數則變為上數計數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</p:spTree>
    <p:extLst>
      <p:ext uri="{BB962C8B-B14F-4D97-AF65-F5344CB8AC3E}">
        <p14:creationId xmlns:p14="http://schemas.microsoft.com/office/powerpoint/2010/main" val="2256304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ch7_5.ino</a:t>
            </a:r>
            <a:endParaRPr lang="zh-TW" altLang="en-US" b="1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4744"/>
            <a:ext cx="5832648" cy="549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335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28502"/>
            <a:ext cx="7708155" cy="53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397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36712"/>
            <a:ext cx="7415361" cy="460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19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7714568" cy="558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196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</a:p>
          <a:p>
            <a:pPr marL="529200" lvl="4" indent="-457200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程式，使用一個按鍵開關控制四位七段顯示器</a:t>
            </a:r>
            <a:r>
              <a:rPr lang="zh-TW" altLang="en-US" b="1" dirty="0"/>
              <a:t>連續閃爍</a:t>
            </a:r>
            <a:r>
              <a:rPr lang="zh-TW" altLang="en-US" dirty="0"/>
              <a:t>上下數計數。按鍵開關控制計數的方向，每按一下按鍵，顯示器的計數方向會改變，即原先為上數計數則變為下數計數，原先為下數計數則變為上數計數。</a:t>
            </a:r>
          </a:p>
          <a:p>
            <a:pPr marL="529200" lvl="4" indent="-457200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程式，使用兩個按鍵開關</a:t>
            </a:r>
            <a:r>
              <a:rPr lang="en-US" altLang="zh-TW" dirty="0"/>
              <a:t>sw1</a:t>
            </a:r>
            <a:r>
              <a:rPr lang="zh-TW" altLang="en-US" dirty="0"/>
              <a:t>（</a:t>
            </a:r>
            <a:r>
              <a:rPr lang="en-US" altLang="zh-TW" dirty="0"/>
              <a:t>D14</a:t>
            </a:r>
            <a:r>
              <a:rPr lang="zh-TW" altLang="en-US" dirty="0"/>
              <a:t>）、</a:t>
            </a:r>
            <a:r>
              <a:rPr lang="en-US" altLang="zh-TW" dirty="0"/>
              <a:t>sw2</a:t>
            </a:r>
            <a:r>
              <a:rPr lang="zh-TW" altLang="en-US" dirty="0"/>
              <a:t>（</a:t>
            </a:r>
            <a:r>
              <a:rPr lang="en-US" altLang="zh-TW" dirty="0"/>
              <a:t>D15</a:t>
            </a:r>
            <a:r>
              <a:rPr lang="zh-TW" altLang="en-US" dirty="0"/>
              <a:t>）控制四位七段顯示器</a:t>
            </a:r>
            <a:r>
              <a:rPr lang="zh-TW" altLang="en-US" b="1" dirty="0"/>
              <a:t>單步</a:t>
            </a:r>
            <a:r>
              <a:rPr lang="zh-TW" altLang="en-US" dirty="0"/>
              <a:t>上下數計數。每按一下按鍵</a:t>
            </a:r>
            <a:r>
              <a:rPr lang="en-US" altLang="zh-TW" dirty="0"/>
              <a:t>sw1</a:t>
            </a:r>
            <a:r>
              <a:rPr lang="zh-TW" altLang="en-US" dirty="0"/>
              <a:t>，顯示器的計數上數加</a:t>
            </a:r>
            <a:r>
              <a:rPr lang="en-US" altLang="zh-TW" dirty="0"/>
              <a:t>1</a:t>
            </a:r>
            <a:r>
              <a:rPr lang="zh-TW" altLang="en-US" dirty="0"/>
              <a:t>；每按一下按鍵</a:t>
            </a:r>
            <a:r>
              <a:rPr lang="en-US" altLang="zh-TW" dirty="0"/>
              <a:t>sw2</a:t>
            </a:r>
            <a:r>
              <a:rPr lang="zh-TW" altLang="en-US" dirty="0"/>
              <a:t>，顯示器的計數下數減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9819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7-1-1 </a:t>
            </a:r>
            <a:r>
              <a:rPr lang="zh-TW" altLang="en-US" dirty="0"/>
              <a:t>共陽極七段顯示器顯示原理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268760"/>
            <a:ext cx="8377517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462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361832" cy="335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7-5-6 </a:t>
            </a:r>
            <a:r>
              <a:rPr lang="zh-TW" altLang="en-US" dirty="0"/>
              <a:t>使用串列八位七段顯示模組顯示數字實習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7-14 </a:t>
            </a:r>
            <a:r>
              <a:rPr lang="zh-TW" altLang="en-US" dirty="0"/>
              <a:t>所示電路圖，使用</a:t>
            </a:r>
            <a:r>
              <a:rPr lang="en-US" altLang="zh-TW" dirty="0"/>
              <a:t>Arduino Uno </a:t>
            </a:r>
            <a:r>
              <a:rPr lang="zh-TW" altLang="en-US" dirty="0"/>
              <a:t>板透過</a:t>
            </a:r>
            <a:r>
              <a:rPr lang="en-US" altLang="zh-TW" dirty="0"/>
              <a:t>SPI </a:t>
            </a:r>
            <a:r>
              <a:rPr lang="zh-TW" altLang="en-US" dirty="0"/>
              <a:t>串列介面，控制八位串列式七段顯示模組，由左而右依序顯示數字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zh-TW" altLang="en-US" dirty="0"/>
              <a:t>、</a:t>
            </a:r>
            <a:r>
              <a:rPr lang="en-US" altLang="zh-TW" dirty="0"/>
              <a:t>4</a:t>
            </a:r>
            <a:r>
              <a:rPr lang="zh-TW" altLang="en-US" dirty="0"/>
              <a:t>、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6</a:t>
            </a:r>
            <a:r>
              <a:rPr lang="zh-TW" altLang="en-US" dirty="0"/>
              <a:t>、</a:t>
            </a:r>
            <a:r>
              <a:rPr lang="en-US" altLang="zh-TW" dirty="0"/>
              <a:t>7</a:t>
            </a:r>
            <a:r>
              <a:rPr lang="zh-TW" altLang="en-US" dirty="0"/>
              <a:t>、</a:t>
            </a:r>
            <a:r>
              <a:rPr lang="en-US" altLang="zh-TW" dirty="0"/>
              <a:t>8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</p:spTree>
    <p:extLst>
      <p:ext uri="{BB962C8B-B14F-4D97-AF65-F5344CB8AC3E}">
        <p14:creationId xmlns:p14="http://schemas.microsoft.com/office/powerpoint/2010/main" val="3085716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ch7_6.ino</a:t>
            </a:r>
            <a:endParaRPr lang="zh-TW" altLang="en-US" b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30748"/>
            <a:ext cx="7463556" cy="529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302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7830923" cy="51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657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Uno </a:t>
            </a:r>
            <a:r>
              <a:rPr lang="zh-TW" altLang="en-US" dirty="0"/>
              <a:t>板控制串列式七段顯示模組顯示一組計數器，每秒上數計數</a:t>
            </a:r>
            <a:r>
              <a:rPr lang="en-US" altLang="zh-TW" dirty="0"/>
              <a:t>00000000~99999999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Uno </a:t>
            </a:r>
            <a:r>
              <a:rPr lang="zh-TW" altLang="en-US" dirty="0"/>
              <a:t>板控制串列式七段顯示模組顯示兩組計數器，左邊四位數每秒上數計數</a:t>
            </a:r>
            <a:r>
              <a:rPr lang="en-US" altLang="zh-TW" dirty="0"/>
              <a:t>0000~9999</a:t>
            </a:r>
            <a:r>
              <a:rPr lang="zh-TW" altLang="en-US" dirty="0"/>
              <a:t>，右邊四位數每秒下數計數</a:t>
            </a:r>
            <a:r>
              <a:rPr lang="en-US" altLang="zh-TW" dirty="0"/>
              <a:t>9999~0000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86652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7-5-7 </a:t>
            </a:r>
            <a:r>
              <a:rPr lang="zh-TW" altLang="en-US" dirty="0"/>
              <a:t>使用串列八位七段顯示模組顯示英文字實習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7-14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Uno </a:t>
            </a:r>
            <a:r>
              <a:rPr lang="zh-TW" altLang="en-US" dirty="0"/>
              <a:t>板透過</a:t>
            </a:r>
            <a:r>
              <a:rPr lang="en-US" altLang="zh-TW" dirty="0"/>
              <a:t>SPI </a:t>
            </a:r>
            <a:r>
              <a:rPr lang="zh-TW" altLang="en-US" dirty="0"/>
              <a:t>串列介面，控制串列式七段顯示模組，由左而右依序顯示英文字母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r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、</a:t>
            </a:r>
            <a:r>
              <a:rPr lang="en-US" altLang="zh-TW" dirty="0"/>
              <a:t>u</a:t>
            </a:r>
            <a:r>
              <a:rPr lang="zh-TW" altLang="en-US" dirty="0"/>
              <a:t>、</a:t>
            </a:r>
            <a:r>
              <a:rPr lang="en-US" altLang="zh-TW" dirty="0" err="1"/>
              <a:t>i</a:t>
            </a:r>
            <a:r>
              <a:rPr lang="zh-TW" altLang="en-US" dirty="0"/>
              <a:t>、</a:t>
            </a:r>
            <a:r>
              <a:rPr lang="en-US" altLang="zh-TW" dirty="0"/>
              <a:t>n</a:t>
            </a:r>
            <a:r>
              <a:rPr lang="zh-TW" altLang="en-US" dirty="0"/>
              <a:t>、</a:t>
            </a:r>
            <a:r>
              <a:rPr lang="en-US" altLang="zh-TW" dirty="0"/>
              <a:t>o</a:t>
            </a:r>
            <a:r>
              <a:rPr lang="zh-TW" altLang="en-US" dirty="0"/>
              <a:t>、</a:t>
            </a:r>
            <a:r>
              <a:rPr lang="en-US" altLang="zh-TW" dirty="0"/>
              <a:t>_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zh-TW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6132285" cy="406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716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  <a:p>
            <a:pPr marL="17100" lvl="4" indent="0">
              <a:buNone/>
            </a:pPr>
            <a:r>
              <a:rPr lang="zh-TW" altLang="en-US" dirty="0"/>
              <a:t>       如圖</a:t>
            </a:r>
            <a:r>
              <a:rPr lang="en-US" altLang="zh-TW" dirty="0"/>
              <a:t>7-14 </a:t>
            </a:r>
            <a:r>
              <a:rPr lang="zh-TW" altLang="en-US" dirty="0"/>
              <a:t>所示電路。</a:t>
            </a:r>
            <a:endParaRPr lang="en-US" altLang="zh-TW" dirty="0"/>
          </a:p>
          <a:p>
            <a:pPr marL="17100" lvl="4" indent="0">
              <a:buNone/>
            </a:pPr>
            <a:endParaRPr lang="zh-TW" altLang="en-US" dirty="0"/>
          </a:p>
          <a:p>
            <a:pPr lvl="4">
              <a:buAutoNum type="ea1ChtPeriod" startAt="2"/>
            </a:pPr>
            <a:r>
              <a:rPr lang="zh-TW" altLang="en-US" b="1" dirty="0"/>
              <a:t>程式：</a:t>
            </a:r>
            <a:r>
              <a:rPr lang="en-US" altLang="zh-TW" b="1" dirty="0"/>
              <a:t>ch7_7.ino</a:t>
            </a:r>
            <a:endParaRPr lang="zh-TW" altLang="en-US" b="1" dirty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7128792" cy="281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302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92696"/>
            <a:ext cx="6264696" cy="58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657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Uno </a:t>
            </a:r>
            <a:r>
              <a:rPr lang="zh-TW" altLang="en-US" dirty="0"/>
              <a:t>板控制串列式七段顯示模組，左邊四位數顯示</a:t>
            </a:r>
            <a:r>
              <a:rPr lang="en-US" altLang="zh-TW" dirty="0"/>
              <a:t>H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、</a:t>
            </a:r>
            <a:r>
              <a:rPr lang="en-US" altLang="zh-TW" dirty="0"/>
              <a:t>L</a:t>
            </a:r>
            <a:r>
              <a:rPr lang="zh-TW" altLang="en-US" dirty="0"/>
              <a:t>、</a:t>
            </a:r>
            <a:r>
              <a:rPr lang="en-US" altLang="zh-TW" dirty="0"/>
              <a:t>P</a:t>
            </a:r>
            <a:r>
              <a:rPr lang="zh-TW" altLang="en-US" dirty="0"/>
              <a:t>，右邊四位數每秒上數計數</a:t>
            </a:r>
            <a:r>
              <a:rPr lang="en-US" altLang="zh-TW" dirty="0"/>
              <a:t>0000~9999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使用一個按鍵開關（</a:t>
            </a:r>
            <a:r>
              <a:rPr lang="en-US" altLang="zh-TW" dirty="0"/>
              <a:t>D2</a:t>
            </a:r>
            <a:r>
              <a:rPr lang="zh-TW" altLang="en-US" dirty="0"/>
              <a:t>）控制串列式七段顯示模組每秒自動上、下數。初始狀態為每秒自動上數加</a:t>
            </a:r>
            <a:r>
              <a:rPr lang="en-US" altLang="zh-TW" dirty="0"/>
              <a:t>1</a:t>
            </a:r>
            <a:r>
              <a:rPr lang="zh-TW" altLang="en-US" dirty="0"/>
              <a:t>。每按一下按鍵開關，計數方向會改變，即原先上數變下數，原先下數變上數。</a:t>
            </a:r>
          </a:p>
          <a:p>
            <a:pPr marL="529200" lvl="4" indent="-457200"/>
            <a:r>
              <a:rPr lang="zh-TW" altLang="en-US" dirty="0"/>
              <a:t>使用兩個按鍵開關</a:t>
            </a:r>
            <a:r>
              <a:rPr lang="en-US" altLang="zh-TW" dirty="0"/>
              <a:t>sw1</a:t>
            </a:r>
            <a:r>
              <a:rPr lang="zh-TW" altLang="en-US" dirty="0"/>
              <a:t>（</a:t>
            </a:r>
            <a:r>
              <a:rPr lang="en-US" altLang="zh-TW" dirty="0"/>
              <a:t>D2</a:t>
            </a:r>
            <a:r>
              <a:rPr lang="zh-TW" altLang="en-US" dirty="0"/>
              <a:t>）、</a:t>
            </a:r>
            <a:r>
              <a:rPr lang="en-US" altLang="zh-TW" dirty="0"/>
              <a:t>sw2</a:t>
            </a:r>
            <a:r>
              <a:rPr lang="zh-TW" altLang="en-US" dirty="0"/>
              <a:t>（</a:t>
            </a:r>
            <a:r>
              <a:rPr lang="en-US" altLang="zh-TW" dirty="0"/>
              <a:t>D3</a:t>
            </a:r>
            <a:r>
              <a:rPr lang="zh-TW" altLang="en-US" dirty="0"/>
              <a:t>）控制串列式七段顯示模組單步上、下計數。按一下按鍵</a:t>
            </a:r>
            <a:r>
              <a:rPr lang="en-US" altLang="zh-TW" dirty="0"/>
              <a:t>sw1 </a:t>
            </a:r>
            <a:r>
              <a:rPr lang="zh-TW" altLang="en-US" dirty="0"/>
              <a:t>則計數值加</a:t>
            </a:r>
            <a:r>
              <a:rPr lang="en-US" altLang="zh-TW" dirty="0"/>
              <a:t>1</a:t>
            </a:r>
            <a:r>
              <a:rPr lang="zh-TW" altLang="en-US" dirty="0"/>
              <a:t>，按一下按鍵</a:t>
            </a:r>
            <a:r>
              <a:rPr lang="en-US" altLang="zh-TW" dirty="0"/>
              <a:t>sw2 </a:t>
            </a:r>
            <a:r>
              <a:rPr lang="zh-TW" altLang="en-US" dirty="0"/>
              <a:t>則計數值減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設計一個計時碼表，使用一個按鍵開關（</a:t>
            </a:r>
            <a:r>
              <a:rPr lang="en-US" altLang="zh-TW" dirty="0"/>
              <a:t>D2</a:t>
            </a:r>
            <a:r>
              <a:rPr lang="zh-TW" altLang="en-US" dirty="0"/>
              <a:t>）控制串列式七段顯示模組，初始顯示值為</a:t>
            </a:r>
            <a:r>
              <a:rPr lang="en-US" altLang="zh-TW" dirty="0"/>
              <a:t>00000000</a:t>
            </a:r>
            <a:r>
              <a:rPr lang="zh-TW" altLang="en-US" dirty="0"/>
              <a:t>，按第</a:t>
            </a:r>
            <a:r>
              <a:rPr lang="en-US" altLang="zh-TW" dirty="0"/>
              <a:t>1 </a:t>
            </a:r>
            <a:r>
              <a:rPr lang="zh-TW" altLang="en-US" dirty="0"/>
              <a:t>次按鍵啟動計時器每秒自動上數加</a:t>
            </a:r>
            <a:r>
              <a:rPr lang="en-US" altLang="zh-TW" dirty="0"/>
              <a:t>1</a:t>
            </a:r>
            <a:r>
              <a:rPr lang="zh-TW" altLang="en-US" dirty="0"/>
              <a:t>，按第</a:t>
            </a:r>
            <a:r>
              <a:rPr lang="en-US" altLang="zh-TW" dirty="0"/>
              <a:t>2 </a:t>
            </a:r>
            <a:r>
              <a:rPr lang="zh-TW" altLang="en-US" dirty="0"/>
              <a:t>次按鍵停止計時，按第</a:t>
            </a:r>
            <a:r>
              <a:rPr lang="en-US" altLang="zh-TW" dirty="0"/>
              <a:t>3 </a:t>
            </a:r>
            <a:r>
              <a:rPr lang="zh-TW" altLang="en-US" dirty="0"/>
              <a:t>次清除計時值為</a:t>
            </a:r>
            <a:r>
              <a:rPr lang="en-US" altLang="zh-TW" dirty="0"/>
              <a:t>00000000</a:t>
            </a:r>
            <a:r>
              <a:rPr lang="zh-TW" altLang="en-US" dirty="0"/>
              <a:t>，之後按鍵重複</a:t>
            </a:r>
            <a:r>
              <a:rPr lang="en-US" altLang="zh-TW" dirty="0"/>
              <a:t>1~3 </a:t>
            </a:r>
            <a:r>
              <a:rPr lang="zh-TW" altLang="en-US" dirty="0"/>
              <a:t>的動作。</a:t>
            </a:r>
          </a:p>
        </p:txBody>
      </p:sp>
    </p:spTree>
    <p:extLst>
      <p:ext uri="{BB962C8B-B14F-4D97-AF65-F5344CB8AC3E}">
        <p14:creationId xmlns:p14="http://schemas.microsoft.com/office/powerpoint/2010/main" val="2486652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3965012"/>
            <a:ext cx="5832647" cy="2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sz="2600" dirty="0"/>
              <a:t>7-5-8 </a:t>
            </a:r>
            <a:r>
              <a:rPr lang="zh-TW" altLang="en-US" sz="2600" dirty="0"/>
              <a:t>使用矩陣鍵盤控制串列八位七段顯示模組實習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7-15 </a:t>
            </a:r>
            <a:r>
              <a:rPr lang="zh-TW" altLang="en-US" dirty="0"/>
              <a:t>所示電路圖，使用</a:t>
            </a:r>
            <a:r>
              <a:rPr lang="en-US" altLang="zh-TW" dirty="0"/>
              <a:t>Arduino Uno </a:t>
            </a:r>
            <a:r>
              <a:rPr lang="zh-TW" altLang="en-US" dirty="0"/>
              <a:t>板配合</a:t>
            </a:r>
            <a:r>
              <a:rPr lang="en-US" altLang="zh-TW" dirty="0"/>
              <a:t>44 </a:t>
            </a:r>
            <a:r>
              <a:rPr lang="zh-TW" altLang="en-US" dirty="0"/>
              <a:t>矩陣鍵盤，控制串列式八位數七段顯示模組。系統重置顯示值為</a:t>
            </a:r>
            <a:r>
              <a:rPr lang="en-US" altLang="zh-TW" dirty="0"/>
              <a:t>00000000</a:t>
            </a:r>
            <a:r>
              <a:rPr lang="zh-TW" altLang="en-US" dirty="0"/>
              <a:t>，按下鍵盤數字</a:t>
            </a:r>
            <a:r>
              <a:rPr lang="en-US" altLang="zh-TW" dirty="0"/>
              <a:t>0~9 </a:t>
            </a:r>
            <a:r>
              <a:rPr lang="zh-TW" altLang="en-US" dirty="0"/>
              <a:t>鍵時，七段顯示模組會先將原來的顯示數值左移一位數，再將新輸入的按鍵值顯示於最右邊的位數。例如原來顯示值為</a:t>
            </a:r>
            <a:r>
              <a:rPr lang="en-US" altLang="zh-TW" dirty="0"/>
              <a:t>01234567</a:t>
            </a:r>
            <a:r>
              <a:rPr lang="zh-TW" altLang="en-US" dirty="0"/>
              <a:t>，按下數字鍵</a:t>
            </a:r>
            <a:r>
              <a:rPr lang="en-US" altLang="zh-TW" dirty="0"/>
              <a:t>8 </a:t>
            </a:r>
            <a:r>
              <a:rPr lang="zh-TW" altLang="en-US" dirty="0"/>
              <a:t>時，顯示值變成</a:t>
            </a:r>
            <a:r>
              <a:rPr lang="en-US" altLang="zh-TW" dirty="0"/>
              <a:t>12345678</a:t>
            </a:r>
            <a:r>
              <a:rPr lang="zh-TW" altLang="en-US" dirty="0"/>
              <a:t>，再按數字鍵</a:t>
            </a:r>
            <a:r>
              <a:rPr lang="en-US" altLang="zh-TW" dirty="0"/>
              <a:t>9 </a:t>
            </a:r>
            <a:r>
              <a:rPr lang="zh-TW" altLang="en-US" dirty="0"/>
              <a:t>時，顯示值變成</a:t>
            </a:r>
            <a:r>
              <a:rPr lang="en-US" altLang="zh-TW" dirty="0"/>
              <a:t>23456789</a:t>
            </a:r>
            <a:r>
              <a:rPr lang="zh-TW" altLang="en-US" dirty="0"/>
              <a:t>，餘依此類推。</a:t>
            </a:r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</p:spTree>
    <p:extLst>
      <p:ext uri="{BB962C8B-B14F-4D97-AF65-F5344CB8AC3E}">
        <p14:creationId xmlns:p14="http://schemas.microsoft.com/office/powerpoint/2010/main" val="3085716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ch7_8.ino</a:t>
            </a:r>
            <a:endParaRPr lang="zh-TW" altLang="en-US" b="1" dirty="0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038553" cy="420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30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7-1-2 </a:t>
            </a:r>
            <a:r>
              <a:rPr lang="zh-TW" altLang="en-US" dirty="0"/>
              <a:t>共陰極七段顯示器顯示原理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388424" cy="372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462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85" y="764704"/>
            <a:ext cx="6840760" cy="549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909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701"/>
            <a:ext cx="5640843" cy="655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657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64704"/>
            <a:ext cx="6338168" cy="399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652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</a:p>
          <a:p>
            <a:pPr marL="529200" lvl="4" indent="-457200"/>
            <a:r>
              <a:rPr lang="zh-TW" altLang="en-US" dirty="0"/>
              <a:t>接續例題，新增按鍵</a:t>
            </a:r>
            <a:r>
              <a:rPr lang="en-US" altLang="zh-TW" dirty="0"/>
              <a:t>A </a:t>
            </a:r>
            <a:r>
              <a:rPr lang="zh-TW" altLang="en-US" dirty="0"/>
              <a:t>及按鍵</a:t>
            </a:r>
            <a:r>
              <a:rPr lang="en-US" altLang="zh-TW" dirty="0"/>
              <a:t>B </a:t>
            </a:r>
            <a:r>
              <a:rPr lang="zh-TW" altLang="en-US" dirty="0"/>
              <a:t>功能。按下</a:t>
            </a:r>
            <a:r>
              <a:rPr lang="en-US" altLang="zh-TW" dirty="0"/>
              <a:t>A </a:t>
            </a:r>
            <a:r>
              <a:rPr lang="zh-TW" altLang="en-US" dirty="0"/>
              <a:t>鍵，顯示值單步上數加</a:t>
            </a:r>
            <a:r>
              <a:rPr lang="en-US" altLang="zh-TW" dirty="0"/>
              <a:t>1</a:t>
            </a:r>
            <a:r>
              <a:rPr lang="zh-TW" altLang="en-US" dirty="0"/>
              <a:t>；按下</a:t>
            </a:r>
            <a:r>
              <a:rPr lang="en-US" altLang="zh-TW" dirty="0"/>
              <a:t>B </a:t>
            </a:r>
            <a:r>
              <a:rPr lang="zh-TW" altLang="en-US" dirty="0"/>
              <a:t>鍵，顯示值單步下數減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接續第</a:t>
            </a:r>
            <a:r>
              <a:rPr lang="en-US" altLang="zh-TW" dirty="0"/>
              <a:t>1 </a:t>
            </a:r>
            <a:r>
              <a:rPr lang="zh-TW" altLang="en-US" dirty="0"/>
              <a:t>題，新增按鍵</a:t>
            </a:r>
            <a:r>
              <a:rPr lang="en-US" altLang="zh-TW" dirty="0"/>
              <a:t>C </a:t>
            </a:r>
            <a:r>
              <a:rPr lang="zh-TW" altLang="en-US" dirty="0"/>
              <a:t>及按鍵</a:t>
            </a:r>
            <a:r>
              <a:rPr lang="en-US" altLang="zh-TW" dirty="0"/>
              <a:t>D </a:t>
            </a:r>
            <a:r>
              <a:rPr lang="zh-TW" altLang="en-US" dirty="0"/>
              <a:t>功能。按下</a:t>
            </a:r>
            <a:r>
              <a:rPr lang="en-US" altLang="zh-TW" dirty="0"/>
              <a:t>C </a:t>
            </a:r>
            <a:r>
              <a:rPr lang="zh-TW" altLang="en-US" dirty="0"/>
              <a:t>鍵，顯示值連續上數加</a:t>
            </a:r>
            <a:r>
              <a:rPr lang="en-US" altLang="zh-TW" dirty="0"/>
              <a:t>1 </a:t>
            </a:r>
            <a:r>
              <a:rPr lang="zh-TW" altLang="en-US" dirty="0"/>
              <a:t>至</a:t>
            </a:r>
            <a:r>
              <a:rPr lang="en-US" altLang="zh-TW" dirty="0"/>
              <a:t>99999999</a:t>
            </a:r>
            <a:r>
              <a:rPr lang="zh-TW" altLang="en-US" dirty="0"/>
              <a:t>停止；按下</a:t>
            </a:r>
            <a:r>
              <a:rPr lang="en-US" altLang="zh-TW" dirty="0"/>
              <a:t>D </a:t>
            </a:r>
            <a:r>
              <a:rPr lang="zh-TW" altLang="en-US" dirty="0"/>
              <a:t>鍵，顯示值連續下數減</a:t>
            </a:r>
            <a:r>
              <a:rPr lang="en-US" altLang="zh-TW" dirty="0"/>
              <a:t>1 </a:t>
            </a:r>
            <a:r>
              <a:rPr lang="zh-TW" altLang="en-US" dirty="0"/>
              <a:t>至</a:t>
            </a:r>
            <a:r>
              <a:rPr lang="en-US" altLang="zh-TW" dirty="0"/>
              <a:t>00000000 </a:t>
            </a:r>
            <a:r>
              <a:rPr lang="zh-TW" altLang="en-US" dirty="0"/>
              <a:t>停止。</a:t>
            </a:r>
          </a:p>
          <a:p>
            <a:pPr marL="529200" lvl="4" indent="-457200"/>
            <a:r>
              <a:rPr lang="zh-TW" altLang="en-US" dirty="0"/>
              <a:t>接續第</a:t>
            </a:r>
            <a:r>
              <a:rPr lang="en-US" altLang="zh-TW" dirty="0"/>
              <a:t>2 </a:t>
            </a:r>
            <a:r>
              <a:rPr lang="zh-TW" altLang="en-US" dirty="0"/>
              <a:t>題，新增按鍵</a:t>
            </a:r>
            <a:r>
              <a:rPr lang="en-US" altLang="zh-TW" dirty="0"/>
              <a:t>E </a:t>
            </a:r>
            <a:r>
              <a:rPr lang="zh-TW" altLang="en-US" dirty="0"/>
              <a:t>及按鍵</a:t>
            </a:r>
            <a:r>
              <a:rPr lang="en-US" altLang="zh-TW" dirty="0"/>
              <a:t>F </a:t>
            </a:r>
            <a:r>
              <a:rPr lang="zh-TW" altLang="en-US" dirty="0"/>
              <a:t>功能。按下</a:t>
            </a:r>
            <a:r>
              <a:rPr lang="en-US" altLang="zh-TW" dirty="0"/>
              <a:t>E </a:t>
            </a:r>
            <a:r>
              <a:rPr lang="zh-TW" altLang="en-US" dirty="0"/>
              <a:t>鍵，停止計數；按下</a:t>
            </a:r>
            <a:r>
              <a:rPr lang="en-US" altLang="zh-TW" dirty="0"/>
              <a:t>F </a:t>
            </a:r>
            <a:r>
              <a:rPr lang="zh-TW" altLang="en-US" dirty="0"/>
              <a:t>鍵，清除顯示值為</a:t>
            </a:r>
            <a:r>
              <a:rPr lang="en-US" altLang="zh-TW" dirty="0"/>
              <a:t>00000000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64405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5A3C837-FF20-4617-9F8A-A8174C1E1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4C7E117-8476-46DD-B7CA-283152821060}"/>
              </a:ext>
            </a:extLst>
          </p:cNvPr>
          <p:cNvGrpSpPr/>
          <p:nvPr/>
        </p:nvGrpSpPr>
        <p:grpSpPr>
          <a:xfrm>
            <a:off x="1979712" y="2420888"/>
            <a:ext cx="5930369" cy="2592288"/>
            <a:chOff x="1979712" y="2420888"/>
            <a:chExt cx="5930369" cy="2592288"/>
          </a:xfrm>
        </p:grpSpPr>
        <p:pic>
          <p:nvPicPr>
            <p:cNvPr id="4" name="圖形 3" descr="行銷">
              <a:extLst>
                <a:ext uri="{FF2B5EF4-FFF2-40B4-BE49-F238E27FC236}">
                  <a16:creationId xmlns:a16="http://schemas.microsoft.com/office/drawing/2014/main" id="{556733C9-10AC-40DB-8030-196D32242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9712" y="2420888"/>
              <a:ext cx="2592288" cy="259228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4941232-DB51-4A4A-87AE-4B906200AFD1}"/>
                </a:ext>
              </a:extLst>
            </p:cNvPr>
            <p:cNvSpPr/>
            <p:nvPr/>
          </p:nvSpPr>
          <p:spPr>
            <a:xfrm>
              <a:off x="4283968" y="2780928"/>
              <a:ext cx="3626113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920784"/>
                  </a:solidFill>
                  <a:effectLst/>
                </a:rPr>
                <a:t>THE</a:t>
              </a:r>
              <a:r>
                <a:rPr lang="en-US" altLang="zh-TW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/>
                </a:rPr>
                <a:t> </a:t>
              </a:r>
              <a:r>
                <a:rPr lang="en-US" altLang="zh-TW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920784"/>
                  </a:solidFill>
                  <a:effectLst/>
                </a:rPr>
                <a:t>END</a:t>
              </a:r>
              <a:r>
                <a:rPr lang="zh-TW" altLang="en-US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920784"/>
                  </a:solidFill>
                  <a:effectLst/>
                </a:rPr>
                <a:t>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390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如圖</a:t>
            </a:r>
            <a:r>
              <a:rPr lang="en-US" altLang="zh-TW" dirty="0"/>
              <a:t>7-3 </a:t>
            </a:r>
            <a:r>
              <a:rPr lang="zh-TW" altLang="en-US" dirty="0"/>
              <a:t>所示四連七段顯示器，將四個七段顯示包裝在一起，可以減少電路板佈線的複雜度。四連七段顯示器</a:t>
            </a:r>
            <a:r>
              <a:rPr lang="zh-TW" altLang="en-US" b="1" dirty="0"/>
              <a:t>各段相同名稱的接腳連在一起</a:t>
            </a:r>
            <a:r>
              <a:rPr lang="zh-TW" altLang="en-US" dirty="0"/>
              <a:t>，而每一個七段顯示器都有一支驅動腳，由左而右依序為仟位數</a:t>
            </a:r>
            <a:r>
              <a:rPr lang="en-US" altLang="zh-TW" dirty="0"/>
              <a:t>D</a:t>
            </a:r>
            <a:r>
              <a:rPr lang="en-US" altLang="zh-TW" baseline="-25000" dirty="0"/>
              <a:t>3</a:t>
            </a:r>
            <a:r>
              <a:rPr lang="zh-TW" altLang="en-US" dirty="0"/>
              <a:t>、佰位數</a:t>
            </a:r>
            <a:r>
              <a:rPr lang="en-US" altLang="zh-TW" dirty="0"/>
              <a:t>D</a:t>
            </a:r>
            <a:r>
              <a:rPr lang="en-US" altLang="zh-TW" baseline="-25000" dirty="0"/>
              <a:t>2</a:t>
            </a:r>
            <a:r>
              <a:rPr lang="zh-TW" altLang="en-US" dirty="0"/>
              <a:t>、十位數</a:t>
            </a:r>
            <a:r>
              <a:rPr lang="en-US" altLang="zh-TW" dirty="0"/>
              <a:t>D</a:t>
            </a:r>
            <a:r>
              <a:rPr lang="en-US" altLang="zh-TW" baseline="-25000" dirty="0"/>
              <a:t>1</a:t>
            </a:r>
            <a:r>
              <a:rPr lang="en-US" altLang="zh-TW" dirty="0"/>
              <a:t> </a:t>
            </a:r>
            <a:r>
              <a:rPr lang="zh-TW" altLang="en-US" dirty="0"/>
              <a:t>及個位數</a:t>
            </a:r>
            <a:r>
              <a:rPr lang="en-US" altLang="zh-TW" dirty="0"/>
              <a:t>D</a:t>
            </a:r>
            <a:r>
              <a:rPr lang="en-US" altLang="zh-TW" baseline="-25000" dirty="0"/>
              <a:t>0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7-2 </a:t>
            </a:r>
            <a:r>
              <a:rPr lang="zh-TW" altLang="en-US" dirty="0"/>
              <a:t>四連七段顯示器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52936"/>
            <a:ext cx="7107510" cy="2635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79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4355976" cy="325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7-2-1 </a:t>
            </a:r>
            <a:r>
              <a:rPr lang="zh-TW" altLang="en-US" dirty="0"/>
              <a:t>多工掃描原理</a:t>
            </a:r>
            <a:endParaRPr lang="en-US" altLang="zh-TW" dirty="0"/>
          </a:p>
          <a:p>
            <a:pPr lvl="2"/>
            <a:r>
              <a:rPr lang="en-US" altLang="zh-TW" dirty="0"/>
              <a:t>1. </a:t>
            </a:r>
            <a:r>
              <a:rPr lang="zh-TW" altLang="en-US" dirty="0"/>
              <a:t>四位共陽多工掃描顯示原理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7-4 </a:t>
            </a:r>
            <a:r>
              <a:rPr lang="zh-TW" altLang="en-US" dirty="0"/>
              <a:t>所示四連共陽多工掃描顯示原理，使用四個</a:t>
            </a:r>
            <a:r>
              <a:rPr lang="en-US" altLang="zh-TW" b="1" dirty="0"/>
              <a:t>PNP </a:t>
            </a:r>
            <a:r>
              <a:rPr lang="zh-TW" altLang="en-US" b="1" dirty="0"/>
              <a:t>電晶體</a:t>
            </a:r>
            <a:r>
              <a:rPr lang="zh-TW" altLang="en-US" dirty="0"/>
              <a:t>當做開關，分別驅動一位七段顯示器，</a:t>
            </a:r>
            <a:r>
              <a:rPr lang="en-US" altLang="zh-TW" dirty="0"/>
              <a:t>Arduino Uno </a:t>
            </a:r>
            <a:r>
              <a:rPr lang="zh-TW" altLang="en-US" dirty="0"/>
              <a:t>板輸出低電位驅動</a:t>
            </a:r>
            <a:r>
              <a:rPr lang="en-US" altLang="zh-TW" dirty="0"/>
              <a:t>PNP </a:t>
            </a:r>
            <a:r>
              <a:rPr lang="zh-TW" altLang="en-US" dirty="0"/>
              <a:t>電晶體的基極端，致使</a:t>
            </a:r>
            <a:r>
              <a:rPr lang="en-US" altLang="zh-TW" dirty="0"/>
              <a:t>PNP </a:t>
            </a:r>
            <a:r>
              <a:rPr lang="zh-TW" altLang="en-US" dirty="0"/>
              <a:t>電晶體導通，產生電流迴路供應七段顯示器。再輸出各段信號產生所需字型，當段信號為</a:t>
            </a:r>
            <a:r>
              <a:rPr lang="zh-TW" altLang="en-US" b="1" dirty="0"/>
              <a:t>低電位則</a:t>
            </a:r>
            <a:r>
              <a:rPr lang="en-US" altLang="zh-TW" b="1" dirty="0"/>
              <a:t>LED </a:t>
            </a:r>
            <a:r>
              <a:rPr lang="zh-TW" altLang="en-US" b="1" dirty="0"/>
              <a:t>點亮</a:t>
            </a:r>
            <a:r>
              <a:rPr lang="zh-TW" altLang="en-US" dirty="0"/>
              <a:t>，段信號為</a:t>
            </a:r>
            <a:r>
              <a:rPr lang="zh-TW" altLang="en-US" b="1" dirty="0"/>
              <a:t>高電位則</a:t>
            </a:r>
            <a:r>
              <a:rPr lang="en-US" altLang="zh-TW" b="1" dirty="0"/>
              <a:t>LED </a:t>
            </a:r>
            <a:r>
              <a:rPr lang="zh-TW" altLang="en-US" b="1" dirty="0"/>
              <a:t>不亮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9346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2. </a:t>
            </a:r>
            <a:r>
              <a:rPr lang="zh-TW" altLang="en-US" dirty="0"/>
              <a:t>四位共陰多工掃描顯示原理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7-5 </a:t>
            </a:r>
            <a:r>
              <a:rPr lang="zh-TW" altLang="en-US" dirty="0"/>
              <a:t>所示四位共陰多工掃描顯示原理，使用四個</a:t>
            </a:r>
            <a:r>
              <a:rPr lang="en-US" altLang="zh-TW" b="1" dirty="0"/>
              <a:t>NPN </a:t>
            </a:r>
            <a:r>
              <a:rPr lang="zh-TW" altLang="en-US" b="1" dirty="0"/>
              <a:t>電晶體</a:t>
            </a:r>
            <a:r>
              <a:rPr lang="zh-TW" altLang="en-US" dirty="0"/>
              <a:t>當做開關分別驅動一位七段顯示器，</a:t>
            </a:r>
            <a:r>
              <a:rPr lang="en-US" altLang="zh-TW" dirty="0"/>
              <a:t>Arduino Uno </a:t>
            </a:r>
            <a:r>
              <a:rPr lang="zh-TW" altLang="en-US" dirty="0"/>
              <a:t>板輸出高電位驅動</a:t>
            </a:r>
            <a:r>
              <a:rPr lang="en-US" altLang="zh-TW" dirty="0"/>
              <a:t>NPN </a:t>
            </a:r>
            <a:r>
              <a:rPr lang="zh-TW" altLang="en-US" dirty="0"/>
              <a:t>電晶體的基極，致使</a:t>
            </a:r>
            <a:r>
              <a:rPr lang="en-US" altLang="zh-TW" dirty="0"/>
              <a:t>NPN</a:t>
            </a:r>
            <a:r>
              <a:rPr lang="zh-TW" altLang="en-US" dirty="0"/>
              <a:t>電晶體導通，產生電流迴路供應七段顯示器。再輸出各段信號產生所需字型，當段信號為</a:t>
            </a:r>
            <a:r>
              <a:rPr lang="zh-TW" altLang="en-US" b="1" dirty="0"/>
              <a:t>高電位則</a:t>
            </a:r>
            <a:r>
              <a:rPr lang="en-US" altLang="zh-TW" b="1" dirty="0"/>
              <a:t>LED </a:t>
            </a:r>
            <a:r>
              <a:rPr lang="zh-TW" altLang="en-US" b="1" dirty="0"/>
              <a:t>點亮</a:t>
            </a:r>
            <a:r>
              <a:rPr lang="zh-TW" altLang="en-US" dirty="0"/>
              <a:t>，當段信號為</a:t>
            </a:r>
            <a:r>
              <a:rPr lang="zh-TW" altLang="en-US" b="1" dirty="0"/>
              <a:t>低電位則</a:t>
            </a:r>
            <a:r>
              <a:rPr lang="en-US" altLang="zh-TW" b="1" dirty="0"/>
              <a:t>LED </a:t>
            </a:r>
            <a:r>
              <a:rPr lang="zh-TW" altLang="en-US" b="1" dirty="0"/>
              <a:t>不亮</a:t>
            </a:r>
            <a:r>
              <a:rPr lang="zh-TW" altLang="en-US" dirty="0"/>
              <a:t>。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400600" cy="351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20047</TotalTime>
  <Words>2959</Words>
  <Application>Microsoft Office PowerPoint</Application>
  <PresentationFormat>如螢幕大小 (4:3)</PresentationFormat>
  <Paragraphs>176</Paragraphs>
  <Slides>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0" baseType="lpstr">
      <vt:lpstr>微軟正黑體</vt:lpstr>
      <vt:lpstr>Arial</vt:lpstr>
      <vt:lpstr>Arial Black</vt:lpstr>
      <vt:lpstr>Calibri</vt:lpstr>
      <vt:lpstr>Wingdings</vt:lpstr>
      <vt:lpstr>Median</vt:lpstr>
      <vt:lpstr>PowerPoint 簡報</vt:lpstr>
      <vt:lpstr>PowerPoint 簡報</vt:lpstr>
      <vt:lpstr>7-1 認識七段顯示器</vt:lpstr>
      <vt:lpstr>PowerPoint 簡報</vt:lpstr>
      <vt:lpstr>PowerPoint 簡報</vt:lpstr>
      <vt:lpstr>PowerPoint 簡報</vt:lpstr>
      <vt:lpstr>7-2 四連七段顯示器</vt:lpstr>
      <vt:lpstr>PowerPoint 簡報</vt:lpstr>
      <vt:lpstr>PowerPoint 簡報</vt:lpstr>
      <vt:lpstr>7-3 串列式八位七段顯示模組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7-4 函式說明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7-5 實作練習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敲開 Android 的開發大門</dc:title>
  <dc:creator>memi</dc:creator>
  <cp:keywords>ACL040700</cp:keywords>
  <cp:lastModifiedBy>sonala_shih 石辰蓁</cp:lastModifiedBy>
  <cp:revision>2073</cp:revision>
  <dcterms:created xsi:type="dcterms:W3CDTF">2011-06-06T16:54:13Z</dcterms:created>
  <dcterms:modified xsi:type="dcterms:W3CDTF">2021-09-07T08:02:50Z</dcterms:modified>
</cp:coreProperties>
</file>